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2" r:id="rId2"/>
  </p:sldMasterIdLst>
  <p:notesMasterIdLst>
    <p:notesMasterId r:id="rId24"/>
  </p:notesMasterIdLst>
  <p:sldIdLst>
    <p:sldId id="278" r:id="rId3"/>
    <p:sldId id="426" r:id="rId4"/>
    <p:sldId id="428" r:id="rId5"/>
    <p:sldId id="431" r:id="rId6"/>
    <p:sldId id="427" r:id="rId7"/>
    <p:sldId id="437" r:id="rId8"/>
    <p:sldId id="438" r:id="rId9"/>
    <p:sldId id="440" r:id="rId10"/>
    <p:sldId id="441" r:id="rId11"/>
    <p:sldId id="442" r:id="rId12"/>
    <p:sldId id="447" r:id="rId13"/>
    <p:sldId id="436" r:id="rId14"/>
    <p:sldId id="429" r:id="rId15"/>
    <p:sldId id="432" r:id="rId16"/>
    <p:sldId id="433" r:id="rId17"/>
    <p:sldId id="434" r:id="rId18"/>
    <p:sldId id="435" r:id="rId19"/>
    <p:sldId id="443" r:id="rId20"/>
    <p:sldId id="445" r:id="rId21"/>
    <p:sldId id="444" r:id="rId22"/>
    <p:sldId id="446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529" autoAdjust="0"/>
  </p:normalViewPr>
  <p:slideViewPr>
    <p:cSldViewPr snapToGrid="0">
      <p:cViewPr varScale="1">
        <p:scale>
          <a:sx n="92" d="100"/>
          <a:sy n="92" d="100"/>
        </p:scale>
        <p:origin x="12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sv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20DBD6-E130-47A3-92E1-B7CD38BF3CAA}" type="datetimeFigureOut">
              <a:rPr lang="de-DE" smtClean="0"/>
              <a:t>18.03.2024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B523A-3ECA-4E79-8BC0-852D78CCA82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4256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Grasslands</a:t>
            </a:r>
            <a:r>
              <a:rPr lang="de-DE" dirty="0"/>
              <a:t>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third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Earth‘s</a:t>
            </a:r>
            <a:r>
              <a:rPr lang="de-DE" dirty="0"/>
              <a:t> </a:t>
            </a:r>
            <a:r>
              <a:rPr lang="de-DE" dirty="0" err="1"/>
              <a:t>terrestrial</a:t>
            </a:r>
            <a:r>
              <a:rPr lang="de-DE" dirty="0"/>
              <a:t> </a:t>
            </a:r>
            <a:r>
              <a:rPr lang="de-DE" dirty="0" err="1"/>
              <a:t>surface</a:t>
            </a:r>
            <a:r>
              <a:rPr lang="de-DE" dirty="0"/>
              <a:t>,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largest</a:t>
            </a:r>
            <a:r>
              <a:rPr lang="de-DE" dirty="0"/>
              <a:t> </a:t>
            </a:r>
            <a:r>
              <a:rPr lang="de-DE" dirty="0" err="1"/>
              <a:t>terrestrial</a:t>
            </a:r>
            <a:r>
              <a:rPr lang="de-DE" dirty="0"/>
              <a:t> </a:t>
            </a:r>
            <a:r>
              <a:rPr lang="de-DE" dirty="0" err="1"/>
              <a:t>carbon</a:t>
            </a:r>
            <a:r>
              <a:rPr lang="de-DE" dirty="0"/>
              <a:t> sink, host high </a:t>
            </a:r>
            <a:r>
              <a:rPr lang="de-DE" dirty="0" err="1"/>
              <a:t>levels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biodiversity</a:t>
            </a:r>
            <a:endParaRPr lang="de-DE" dirty="0"/>
          </a:p>
          <a:p>
            <a:r>
              <a:rPr lang="de-DE" dirty="0">
                <a:sym typeface="Wingdings" panose="05000000000000000000" pitchFamily="2" charset="2"/>
              </a:rPr>
              <a:t> As </a:t>
            </a:r>
            <a:r>
              <a:rPr lang="de-DE" dirty="0" err="1">
                <a:sym typeface="Wingdings" panose="05000000000000000000" pitchFamily="2" charset="2"/>
              </a:rPr>
              <a:t>big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area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great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variance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between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grasslands</a:t>
            </a:r>
            <a:endParaRPr lang="de-DE" dirty="0"/>
          </a:p>
          <a:p>
            <a:r>
              <a:rPr lang="de-DE" dirty="0" err="1"/>
              <a:t>Relationship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biodiversity</a:t>
            </a:r>
            <a:r>
              <a:rPr lang="de-DE" dirty="0"/>
              <a:t> and </a:t>
            </a:r>
            <a:r>
              <a:rPr lang="de-DE" dirty="0" err="1"/>
              <a:t>Biomass</a:t>
            </a:r>
            <a:r>
              <a:rPr lang="de-DE" dirty="0"/>
              <a:t> (</a:t>
            </a:r>
            <a:r>
              <a:rPr lang="de-DE" dirty="0" err="1"/>
              <a:t>critical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fodder</a:t>
            </a:r>
            <a:r>
              <a:rPr lang="de-DE" dirty="0"/>
              <a:t> </a:t>
            </a:r>
            <a:r>
              <a:rPr lang="de-DE" dirty="0" err="1"/>
              <a:t>production</a:t>
            </a:r>
            <a:r>
              <a:rPr lang="de-DE" dirty="0"/>
              <a:t>, </a:t>
            </a:r>
            <a:r>
              <a:rPr lang="de-DE" dirty="0" err="1"/>
              <a:t>ecosystem</a:t>
            </a:r>
            <a:r>
              <a:rPr lang="de-DE" dirty="0"/>
              <a:t> </a:t>
            </a:r>
            <a:r>
              <a:rPr lang="de-DE" dirty="0" err="1"/>
              <a:t>services</a:t>
            </a:r>
            <a:r>
              <a:rPr lang="de-DE" dirty="0"/>
              <a:t>) </a:t>
            </a:r>
            <a:r>
              <a:rPr lang="de-DE" dirty="0" err="1"/>
              <a:t>poorly</a:t>
            </a:r>
            <a:r>
              <a:rPr lang="de-DE" dirty="0"/>
              <a:t> </a:t>
            </a:r>
            <a:r>
              <a:rPr lang="de-DE" dirty="0" err="1"/>
              <a:t>understood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Introduction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Reason</a:t>
            </a:r>
            <a:r>
              <a:rPr lang="de-DE" dirty="0"/>
              <a:t> </a:t>
            </a:r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Sophie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interessted</a:t>
            </a:r>
            <a:r>
              <a:rPr lang="de-DE" dirty="0"/>
              <a:t> in </a:t>
            </a:r>
            <a:r>
              <a:rPr lang="de-DE" dirty="0" err="1"/>
              <a:t>assessing</a:t>
            </a:r>
            <a:r>
              <a:rPr lang="de-DE" dirty="0"/>
              <a:t> not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biomass</a:t>
            </a:r>
            <a:r>
              <a:rPr lang="de-DE" dirty="0"/>
              <a:t> </a:t>
            </a:r>
            <a:r>
              <a:rPr lang="de-DE" dirty="0" err="1"/>
              <a:t>production</a:t>
            </a:r>
            <a:r>
              <a:rPr lang="de-DE" dirty="0"/>
              <a:t>, </a:t>
            </a:r>
            <a:r>
              <a:rPr lang="de-DE" dirty="0" err="1"/>
              <a:t>mowing</a:t>
            </a:r>
            <a:r>
              <a:rPr lang="de-DE" dirty="0"/>
              <a:t> </a:t>
            </a:r>
            <a:r>
              <a:rPr lang="de-DE" dirty="0" err="1"/>
              <a:t>events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but also </a:t>
            </a:r>
            <a:r>
              <a:rPr lang="de-DE" dirty="0" err="1"/>
              <a:t>biodiversity</a:t>
            </a:r>
            <a:r>
              <a:rPr lang="de-DE" dirty="0"/>
              <a:t> </a:t>
            </a:r>
            <a:r>
              <a:rPr lang="de-DE" dirty="0" err="1"/>
              <a:t>across</a:t>
            </a:r>
            <a:r>
              <a:rPr lang="de-DE" dirty="0"/>
              <a:t> </a:t>
            </a:r>
            <a:r>
              <a:rPr lang="de-DE" dirty="0" err="1"/>
              <a:t>pre</a:t>
            </a:r>
            <a:r>
              <a:rPr lang="de-DE" dirty="0"/>
              <a:t>-alpine </a:t>
            </a:r>
            <a:r>
              <a:rPr lang="de-DE" dirty="0" err="1"/>
              <a:t>grasslands</a:t>
            </a:r>
            <a:endParaRPr lang="de-DE" dirty="0"/>
          </a:p>
          <a:p>
            <a:r>
              <a:rPr lang="de-DE" dirty="0" err="1"/>
              <a:t>Started</a:t>
            </a:r>
            <a:r>
              <a:rPr lang="de-DE" dirty="0"/>
              <a:t> </a:t>
            </a:r>
            <a:r>
              <a:rPr lang="de-DE" dirty="0" err="1"/>
              <a:t>working</a:t>
            </a:r>
            <a:r>
              <a:rPr lang="de-DE" dirty="0"/>
              <a:t> on </a:t>
            </a:r>
            <a:r>
              <a:rPr lang="de-DE" dirty="0" err="1"/>
              <a:t>it</a:t>
            </a:r>
            <a:r>
              <a:rPr lang="de-DE" dirty="0"/>
              <a:t> in April,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considerably</a:t>
            </a:r>
            <a:r>
              <a:rPr lang="de-DE" dirty="0"/>
              <a:t> </a:t>
            </a:r>
            <a:r>
              <a:rPr lang="de-DE" dirty="0" err="1"/>
              <a:t>improved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biodiversity</a:t>
            </a:r>
            <a:r>
              <a:rPr lang="de-DE" dirty="0"/>
              <a:t>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28433A-3D12-444A-8A1F-2969B3EF30AF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50387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Drei Spalten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53358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Andere Farben </a:t>
            </a:r>
            <a:r>
              <a:rPr lang="de-DE" dirty="0" err="1"/>
              <a:t>increasing</a:t>
            </a:r>
            <a:r>
              <a:rPr lang="de-DE" dirty="0"/>
              <a:t> </a:t>
            </a:r>
            <a:r>
              <a:rPr lang="de-DE" dirty="0" err="1"/>
              <a:t>decreasing</a:t>
            </a:r>
            <a:r>
              <a:rPr lang="de-DE" dirty="0"/>
              <a:t> (sehr aggressiv)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5668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Ammer andere Form als Bayreuther Flächen</a:t>
            </a:r>
          </a:p>
          <a:p>
            <a:r>
              <a:rPr lang="de-DE" dirty="0"/>
              <a:t>Beschriftung ändern, nur Plots beschriften, die bestimmte Distanz zur Regressionslinie haben?</a:t>
            </a:r>
          </a:p>
          <a:p>
            <a:r>
              <a:rPr lang="de-DE" dirty="0"/>
              <a:t>FE3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wet</a:t>
            </a:r>
            <a:r>
              <a:rPr lang="de-DE" dirty="0"/>
              <a:t> </a:t>
            </a:r>
            <a:r>
              <a:rPr lang="de-DE" dirty="0" err="1"/>
              <a:t>grassland</a:t>
            </a:r>
            <a:r>
              <a:rPr lang="de-DE" dirty="0"/>
              <a:t>, </a:t>
            </a:r>
            <a:r>
              <a:rPr lang="de-DE" dirty="0" err="1"/>
              <a:t>featuring</a:t>
            </a:r>
            <a:r>
              <a:rPr lang="de-DE" dirty="0"/>
              <a:t> </a:t>
            </a:r>
            <a:r>
              <a:rPr lang="de-DE" dirty="0" err="1"/>
              <a:t>completely</a:t>
            </a:r>
            <a:r>
              <a:rPr lang="de-DE" dirty="0"/>
              <a:t> different </a:t>
            </a:r>
            <a:r>
              <a:rPr lang="de-DE" dirty="0" err="1"/>
              <a:t>species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6057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Median DOY of first cut and yearly mowing frequency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22383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Grasslands</a:t>
            </a:r>
            <a:r>
              <a:rPr lang="de-DE" dirty="0"/>
              <a:t> </a:t>
            </a:r>
            <a:r>
              <a:rPr lang="de-DE" dirty="0" err="1"/>
              <a:t>too</a:t>
            </a:r>
            <a:r>
              <a:rPr lang="de-DE" dirty="0"/>
              <a:t> diverse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 like Ammer </a:t>
            </a:r>
            <a:r>
              <a:rPr lang="de-DE" dirty="0" err="1"/>
              <a:t>catchment</a:t>
            </a:r>
            <a:endParaRPr lang="de-DE" dirty="0"/>
          </a:p>
          <a:p>
            <a:r>
              <a:rPr lang="de-DE" dirty="0" err="1"/>
              <a:t>Compositing</a:t>
            </a:r>
            <a:r>
              <a:rPr lang="de-DE" dirty="0"/>
              <a:t> not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important</a:t>
            </a:r>
            <a:r>
              <a:rPr lang="de-DE" dirty="0"/>
              <a:t>, </a:t>
            </a:r>
            <a:r>
              <a:rPr lang="de-DE" dirty="0" err="1"/>
              <a:t>because</a:t>
            </a:r>
            <a:r>
              <a:rPr lang="de-DE" dirty="0"/>
              <a:t> not </a:t>
            </a:r>
            <a:r>
              <a:rPr lang="de-DE" dirty="0" err="1"/>
              <a:t>enough</a:t>
            </a:r>
            <a:r>
              <a:rPr lang="de-DE" dirty="0"/>
              <a:t> </a:t>
            </a:r>
            <a:r>
              <a:rPr lang="de-DE" dirty="0" err="1"/>
              <a:t>acquisitions</a:t>
            </a:r>
            <a:r>
              <a:rPr lang="de-DE" dirty="0"/>
              <a:t> per </a:t>
            </a:r>
            <a:r>
              <a:rPr lang="de-DE" dirty="0" err="1"/>
              <a:t>month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12136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contact</a:t>
            </a:r>
            <a:r>
              <a:rPr lang="de-DE" dirty="0"/>
              <a:t> </a:t>
            </a:r>
            <a:r>
              <a:rPr lang="de-DE" dirty="0" err="1"/>
              <a:t>details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845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2973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Prediction</a:t>
            </a:r>
            <a:r>
              <a:rPr lang="de-DE" dirty="0"/>
              <a:t> on Pixel </a:t>
            </a:r>
            <a:r>
              <a:rPr lang="de-DE" dirty="0" err="1"/>
              <a:t>Scale</a:t>
            </a:r>
            <a:endParaRPr lang="de-DE" dirty="0"/>
          </a:p>
          <a:p>
            <a:r>
              <a:rPr lang="de-DE" dirty="0"/>
              <a:t>Seed erklären, Wiederholungen jedes Modells</a:t>
            </a:r>
          </a:p>
          <a:p>
            <a:r>
              <a:rPr lang="de-DE" dirty="0" err="1"/>
              <a:t>DataFrame</a:t>
            </a:r>
            <a:r>
              <a:rPr lang="de-DE" dirty="0"/>
              <a:t> nochmal neu machen, </a:t>
            </a:r>
            <a:r>
              <a:rPr lang="de-DE" dirty="0" err="1"/>
              <a:t>Biodiv</a:t>
            </a:r>
            <a:r>
              <a:rPr lang="de-DE" dirty="0"/>
              <a:t> Variable sichtbar</a:t>
            </a:r>
          </a:p>
          <a:p>
            <a:r>
              <a:rPr lang="de-DE" dirty="0"/>
              <a:t>Welche Monate genutzt drauf eingehen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3121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Definition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alpha</a:t>
            </a:r>
            <a:r>
              <a:rPr lang="de-DE" dirty="0"/>
              <a:t> </a:t>
            </a:r>
            <a:r>
              <a:rPr lang="de-DE" dirty="0" err="1"/>
              <a:t>diversity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9289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Karten Untersuchungsgebiet (QGIS), Plot von </a:t>
            </a:r>
            <a:r>
              <a:rPr lang="de-DE" dirty="0" err="1"/>
              <a:t>Mowing</a:t>
            </a:r>
            <a:r>
              <a:rPr lang="de-DE" dirty="0"/>
              <a:t> Raster als Motiv</a:t>
            </a:r>
            <a:endParaRPr lang="en-GB" noProof="0" dirty="0"/>
          </a:p>
          <a:p>
            <a:r>
              <a:rPr lang="en-GB" noProof="0" dirty="0"/>
              <a:t>Duplicate Slide to present results for different cases in the end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048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Grid</a:t>
            </a:r>
            <a:r>
              <a:rPr lang="de-DE" dirty="0"/>
              <a:t>, Nordpfeil, Übersicht Bayern</a:t>
            </a:r>
          </a:p>
          <a:p>
            <a:r>
              <a:rPr lang="de-DE" dirty="0"/>
              <a:t>Alpha </a:t>
            </a:r>
            <a:r>
              <a:rPr lang="de-DE" dirty="0" err="1"/>
              <a:t>Diversity</a:t>
            </a:r>
            <a:r>
              <a:rPr lang="de-DE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9194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Karten Untersuchungsgebiet (QGIS), Plot von </a:t>
            </a:r>
            <a:r>
              <a:rPr lang="de-DE" dirty="0" err="1"/>
              <a:t>Mowing</a:t>
            </a:r>
            <a:r>
              <a:rPr lang="de-DE" dirty="0"/>
              <a:t> Raster als Motiv</a:t>
            </a:r>
            <a:endParaRPr lang="en-GB" noProof="0" dirty="0"/>
          </a:p>
          <a:p>
            <a:r>
              <a:rPr lang="en-GB" noProof="0" dirty="0"/>
              <a:t>Duplicate Slide to present results for different cases in the end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1886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Karten Untersuchungsgebiet (QGIS), Plot von </a:t>
            </a:r>
            <a:r>
              <a:rPr lang="de-DE" dirty="0" err="1"/>
              <a:t>Mowing</a:t>
            </a:r>
            <a:r>
              <a:rPr lang="de-DE" dirty="0"/>
              <a:t> Raster als Motiv</a:t>
            </a:r>
            <a:endParaRPr lang="en-GB" noProof="0" dirty="0"/>
          </a:p>
          <a:p>
            <a:r>
              <a:rPr lang="en-GB" noProof="0" dirty="0"/>
              <a:t>Duplicate Slide to present results for different cases in the end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9545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Also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DOY </a:t>
            </a:r>
            <a:r>
              <a:rPr lang="de-DE" dirty="0" err="1"/>
              <a:t>of</a:t>
            </a:r>
            <a:r>
              <a:rPr lang="de-DE" dirty="0"/>
              <a:t> First Cut?</a:t>
            </a:r>
          </a:p>
          <a:p>
            <a:r>
              <a:rPr lang="de-DE" dirty="0"/>
              <a:t>Jahreszahl dazu!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5972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292B943-63E8-4E1E-B31E-5FE3860900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9454"/>
            <a:ext cx="9697665" cy="1141439"/>
          </a:xfrm>
          <a:solidFill>
            <a:schemeClr val="accent1">
              <a:lumMod val="50000"/>
              <a:alpha val="80000"/>
            </a:schemeClr>
          </a:solidFill>
          <a:ln>
            <a:noFill/>
          </a:ln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23750"/>
            <a:ext cx="9541821" cy="3221856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B16576-B954-4493-9E58-E9C5386E81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E58F85F-E39F-6DF2-648B-F85C48FB19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E76295D-E20E-919F-946F-82E3A703EF7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425600" y="6544800"/>
            <a:ext cx="4114800" cy="257774"/>
          </a:xfrm>
        </p:spPr>
        <p:txBody>
          <a:bodyPr/>
          <a:lstStyle/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211758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1C20BEF9-F6A4-4E18-813E-7C7A4A89EFB4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DFA15C25-778F-45D2-A70E-06F46D1BF03A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9CAA27B-59B5-D915-6398-75A94668C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206596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3B56E86-EFEB-4205-AA4A-9F3E82413F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9"/>
            <a:ext cx="9697665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lnSpc>
                <a:spcPct val="100000"/>
              </a:lnSpc>
              <a:spcBef>
                <a:spcPts val="1000"/>
              </a:spcBef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4066C5-F371-4079-BEC5-D83B78D0CF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C05F074-4978-BB63-F797-D5FCF99615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25600" y="6544800"/>
            <a:ext cx="4114800" cy="257774"/>
          </a:xfrm>
        </p:spPr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09CECA-60EA-35F9-5F27-CF64A7C897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0165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AF35D6C1-0699-3B81-DD6A-0016F7A8D7E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5FBA6571-CE1B-47EB-8C1E-D5A1391EAE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32C7237-52B1-CB5D-D118-2836DC556EC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890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8896D9-06D8-F605-C9DB-A9519477D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5061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6263446-0FBB-7B9F-7376-C85F4725E6D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44089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BB571AC-F556-C50A-DAD2-4638503AA73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43C99AA0-30B9-CB68-5447-173C21DF9AC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E5E99BBD-0EE1-272A-B9CD-BB38CD6536A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4160246-4126-D54D-D8F2-4EA413129C1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4666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B0949BCE-540C-4310-9432-ECBCD4F9E8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AC8D3D5-3F24-32BA-B9E4-6239FD09AAD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4186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A1BCFDDC-E704-4456-842B-CA12D08661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B38C3D2-DF70-153A-B8DF-4CECDC07280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41714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8896D9-06D8-F605-C9DB-A9519477D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96FFF96C-003A-2C95-0C20-6A5ECF67A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Bildplatzhalter 4">
            <a:extLst>
              <a:ext uri="{FF2B5EF4-FFF2-40B4-BE49-F238E27FC236}">
                <a16:creationId xmlns:a16="http://schemas.microsoft.com/office/drawing/2014/main" id="{82C0F5C3-8222-0817-ECCA-D675DF1CE7E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</p:spTree>
    <p:extLst>
      <p:ext uri="{BB962C8B-B14F-4D97-AF65-F5344CB8AC3E}">
        <p14:creationId xmlns:p14="http://schemas.microsoft.com/office/powerpoint/2010/main" val="27585907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57BDB932-A261-4963-8CCA-D819AAB058C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51EFB8F-681F-B958-6016-DE1F84F28FC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473731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2F87A75-3F72-6661-3C8C-5F55ECF6EF1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1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3246B2-203D-4635-9023-C83C1FB1E1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2C564B2-3B65-9088-DFD7-AB7EDE92BA4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71661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0D3ABB45-EB62-4087-B3EF-39BEE25E7081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3D336417-AA09-48C9-BDF2-558668A9C82D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407347F-35E4-52BE-8323-099180448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27183335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A1DD6DF-B176-485D-B01F-0D026F51E4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6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8"/>
            <a:ext cx="9697665" cy="1141439"/>
          </a:xfrm>
          <a:solidFill>
            <a:srgbClr val="BE9600">
              <a:alpha val="80000"/>
            </a:srgb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79A18D-BDEC-4A1A-B4E8-0BBF0FB0AB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338560D-8EC4-B53A-7006-5B5A972DC7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25600" y="6544945"/>
            <a:ext cx="4114800" cy="257774"/>
          </a:xfrm>
        </p:spPr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602EDA2-8AA2-0466-B051-008CD77640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48119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2">
            <a:extLst>
              <a:ext uri="{FF2B5EF4-FFF2-40B4-BE49-F238E27FC236}">
                <a16:creationId xmlns:a16="http://schemas.microsoft.com/office/drawing/2014/main" id="{A29A4717-2733-B1CC-C548-EE7EB957DA2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rgbClr val="BE9600">
              <a:alpha val="80000"/>
            </a:srgb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E24BD797-BDE4-4F8B-BD63-88445F3046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C9E1831-352F-2D39-ACE5-21BCE2855BB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80489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EBC151-FC60-E584-26BE-7134EAB8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08174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107BD53-6A79-8877-2BE1-B0C49A39BD9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5274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2095625"/>
            <a:ext cx="5400675" cy="1850733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68187CB7-2C33-1C03-52A8-8996E6753E4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56228A2-CAF9-B1A1-1C97-DA91AB6BED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CA1CEBC5-E31D-F865-99F9-F5B2C3A4B1C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B1A145E-844F-C173-0E1A-4D5807A9AB0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73561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59E7F815-FED3-4D8F-9D9B-35CCAF3B26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093030-8FCB-CEE5-FAC4-DF786DEBF90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73617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9D0FAF78-2A5F-4E8E-B1EE-D7C4255495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09EDA4-178A-19BE-891D-96E3D2B19D2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29392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EBC151-FC60-E584-26BE-7134EAB8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05F4847-2276-AAFB-108E-DBA5E7360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Bildplatzhalter 4">
            <a:extLst>
              <a:ext uri="{FF2B5EF4-FFF2-40B4-BE49-F238E27FC236}">
                <a16:creationId xmlns:a16="http://schemas.microsoft.com/office/drawing/2014/main" id="{7BE329DB-A001-C66F-6040-0E345285523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</p:spTree>
    <p:extLst>
      <p:ext uri="{BB962C8B-B14F-4D97-AF65-F5344CB8AC3E}">
        <p14:creationId xmlns:p14="http://schemas.microsoft.com/office/powerpoint/2010/main" val="26203611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5" name="Tabellenplatzhalter 4">
            <a:extLst>
              <a:ext uri="{FF2B5EF4-FFF2-40B4-BE49-F238E27FC236}">
                <a16:creationId xmlns:a16="http://schemas.microsoft.com/office/drawing/2014/main" id="{FA8D24D7-34CD-4ED1-8141-89BC9C1FC26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60E2FA4-B336-450E-D6C0-FA99C883B4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1697233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7200"/>
            <a:ext cx="10801349" cy="489585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91817E-6423-D72F-7A29-7C696C78E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5324" y="6544945"/>
            <a:ext cx="5232865" cy="257774"/>
          </a:xfrm>
        </p:spPr>
        <p:txBody>
          <a:bodyPr/>
          <a:lstStyle/>
          <a:p>
            <a:r>
              <a:rPr lang="de-DE" dirty="0"/>
              <a:t>Sophie Reinermann, German Remote Sensing Data Center (DFD-LAX), 13.09.2022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9A2B0F0-D57A-4517-AF76-DB579230151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6991" y="6150068"/>
            <a:ext cx="825009" cy="69241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CA1F3A4-24B0-4321-9C1E-209F75002E8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619" y="6368681"/>
            <a:ext cx="1513709" cy="46290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C687B36-B1F7-4D4E-81F4-71F12B645D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9740" y="381229"/>
            <a:ext cx="1401679" cy="61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2723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7" name="Tabellenplatzhalter 7">
            <a:extLst>
              <a:ext uri="{FF2B5EF4-FFF2-40B4-BE49-F238E27FC236}">
                <a16:creationId xmlns:a16="http://schemas.microsoft.com/office/drawing/2014/main" id="{215C28A5-80CD-4F42-9C77-C690E11449E6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0" name="Textfeld 9">
            <a:extLst>
              <a:ext uri="{FF2B5EF4-FFF2-40B4-BE49-F238E27FC236}">
                <a16:creationId xmlns:a16="http://schemas.microsoft.com/office/drawing/2014/main" id="{598141AE-B519-4BF8-86A2-54973B0ADDE5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75B4983-3911-6B34-D420-98DD812B0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7611687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2">
            <a:extLst>
              <a:ext uri="{FF2B5EF4-FFF2-40B4-BE49-F238E27FC236}">
                <a16:creationId xmlns:a16="http://schemas.microsoft.com/office/drawing/2014/main" id="{C2226DF2-778A-4612-9F78-6765D18406C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12192001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5" name="Textplatzhalter 9">
            <a:extLst>
              <a:ext uri="{FF2B5EF4-FFF2-40B4-BE49-F238E27FC236}">
                <a16:creationId xmlns:a16="http://schemas.microsoft.com/office/drawing/2014/main" id="{87F97911-DA70-4C70-822A-1814FBD79C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7EBD16-097C-4A05-9018-8E3005584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D7813AC-780E-0FEE-8DD2-961C8464CAC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29724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292B943-63E8-4E1E-B31E-5FE3860900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9454"/>
            <a:ext cx="9697665" cy="1141439"/>
          </a:xfrm>
          <a:solidFill>
            <a:schemeClr val="accent1">
              <a:lumMod val="50000"/>
              <a:alpha val="80000"/>
            </a:schemeClr>
          </a:solidFill>
          <a:ln>
            <a:noFill/>
          </a:ln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23750"/>
            <a:ext cx="9541821" cy="3221856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B16576-B954-4493-9E58-E9C5386E81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0135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2F87A75-3F72-6661-3C8C-5F55ECF6EF1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1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3246B2-203D-4635-9023-C83C1FB1E1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50343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13546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</p:spTree>
    <p:extLst>
      <p:ext uri="{BB962C8B-B14F-4D97-AF65-F5344CB8AC3E}">
        <p14:creationId xmlns:p14="http://schemas.microsoft.com/office/powerpoint/2010/main" val="2439977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1A67A15-EB3D-B357-6153-033E99D3426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951DB75-C581-BF8A-0FC7-DF33D2FBE0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12C0EA8B-EF64-0432-2FB0-872635D2E4F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40475" y="1487788"/>
            <a:ext cx="5156200" cy="5036837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09603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2" name="Textplatzhalter 20">
            <a:extLst>
              <a:ext uri="{FF2B5EF4-FFF2-40B4-BE49-F238E27FC236}">
                <a16:creationId xmlns:a16="http://schemas.microsoft.com/office/drawing/2014/main" id="{783FE90B-8144-4EE7-83DD-1BF890852B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19981317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4981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14637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B1415D85-ECEE-44AA-B226-4998B44E25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6602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E454AC21-5CA9-4DCD-9E64-33EE941B0352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8033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4E99B02-7125-B0DB-A965-82CB442B297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934127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1C20BEF9-F6A4-4E18-813E-7C7A4A89EFB4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DFA15C25-778F-45D2-A70E-06F46D1BF03A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</p:spTree>
    <p:extLst>
      <p:ext uri="{BB962C8B-B14F-4D97-AF65-F5344CB8AC3E}">
        <p14:creationId xmlns:p14="http://schemas.microsoft.com/office/powerpoint/2010/main" val="142574334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3B56E86-EFEB-4205-AA4A-9F3E82413F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9"/>
            <a:ext cx="9697665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lnSpc>
                <a:spcPct val="100000"/>
              </a:lnSpc>
              <a:spcBef>
                <a:spcPts val="1000"/>
              </a:spcBef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4066C5-F371-4079-BEC5-D83B78D0CF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8468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AF35D6C1-0699-3B81-DD6A-0016F7A8D7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5FBA6571-CE1B-47EB-8C1E-D5A1391EAE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61469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739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</p:spTree>
    <p:extLst>
      <p:ext uri="{BB962C8B-B14F-4D97-AF65-F5344CB8AC3E}">
        <p14:creationId xmlns:p14="http://schemas.microsoft.com/office/powerpoint/2010/main" val="3167103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BB571AC-F556-C50A-DAD2-4638503AA73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43C99AA0-30B9-CB68-5447-173C21DF9AC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E5E99BBD-0EE1-272A-B9CD-BB38CD6536A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40475" y="1487788"/>
            <a:ext cx="5156200" cy="5036837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106400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B0949BCE-540C-4310-9432-ECBCD4F9E8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1629179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4981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14637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A1BCFDDC-E704-4456-842B-CA12D08661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213415476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57BDB932-A261-4963-8CCA-D819AAB058C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444961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0D3ABB45-EB62-4087-B3EF-39BEE25E7081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3D336417-AA09-48C9-BDF2-558668A9C82D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</p:spTree>
    <p:extLst>
      <p:ext uri="{BB962C8B-B14F-4D97-AF65-F5344CB8AC3E}">
        <p14:creationId xmlns:p14="http://schemas.microsoft.com/office/powerpoint/2010/main" val="2675280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1A67A15-EB3D-B357-6153-033E99D3426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951DB75-C581-BF8A-0FC7-DF33D2FBE0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12C0EA8B-EF64-0432-2FB0-872635D2E4F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EBECCF2-24E5-51A8-E7D9-E053B81C2C0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585363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A1DD6DF-B176-485D-B01F-0D026F51E4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6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8"/>
            <a:ext cx="9697665" cy="1141439"/>
          </a:xfrm>
          <a:solidFill>
            <a:srgbClr val="BE9600">
              <a:alpha val="80000"/>
            </a:srgb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79A18D-BDEC-4A1A-B4E8-0BBF0FB0AB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355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2">
            <a:extLst>
              <a:ext uri="{FF2B5EF4-FFF2-40B4-BE49-F238E27FC236}">
                <a16:creationId xmlns:a16="http://schemas.microsoft.com/office/drawing/2014/main" id="{A29A4717-2733-B1CC-C548-EE7EB957DA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rgbClr val="BE9600">
              <a:alpha val="80000"/>
            </a:srgb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E24BD797-BDE4-4F8B-BD63-88445F3046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177433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1128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</p:spTree>
    <p:extLst>
      <p:ext uri="{BB962C8B-B14F-4D97-AF65-F5344CB8AC3E}">
        <p14:creationId xmlns:p14="http://schemas.microsoft.com/office/powerpoint/2010/main" val="175696987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2095625"/>
            <a:ext cx="5400675" cy="1850733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68187CB7-2C33-1C03-52A8-8996E6753E4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56228A2-CAF9-B1A1-1C97-DA91AB6BED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CA1CEBC5-E31D-F865-99F9-F5B2C3A4B1C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40475" y="1487788"/>
            <a:ext cx="5156200" cy="5036837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5806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59E7F815-FED3-4D8F-9D9B-35CCAF3B26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112581632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4981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14637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9D0FAF78-2A5F-4E8E-B1EE-D7C4255495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41944950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5" name="Tabellenplatzhalter 4">
            <a:extLst>
              <a:ext uri="{FF2B5EF4-FFF2-40B4-BE49-F238E27FC236}">
                <a16:creationId xmlns:a16="http://schemas.microsoft.com/office/drawing/2014/main" id="{FA8D24D7-34CD-4ED1-8141-89BC9C1FC26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48099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7" name="Tabellenplatzhalter 7">
            <a:extLst>
              <a:ext uri="{FF2B5EF4-FFF2-40B4-BE49-F238E27FC236}">
                <a16:creationId xmlns:a16="http://schemas.microsoft.com/office/drawing/2014/main" id="{215C28A5-80CD-4F42-9C77-C690E11449E6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0" name="Textfeld 9">
            <a:extLst>
              <a:ext uri="{FF2B5EF4-FFF2-40B4-BE49-F238E27FC236}">
                <a16:creationId xmlns:a16="http://schemas.microsoft.com/office/drawing/2014/main" id="{598141AE-B519-4BF8-86A2-54973B0ADDE5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</p:spTree>
    <p:extLst>
      <p:ext uri="{BB962C8B-B14F-4D97-AF65-F5344CB8AC3E}">
        <p14:creationId xmlns:p14="http://schemas.microsoft.com/office/powerpoint/2010/main" val="326504600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2">
            <a:extLst>
              <a:ext uri="{FF2B5EF4-FFF2-40B4-BE49-F238E27FC236}">
                <a16:creationId xmlns:a16="http://schemas.microsoft.com/office/drawing/2014/main" id="{C2226DF2-778A-4612-9F78-6765D18406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12192001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5" name="Textplatzhalter 9">
            <a:extLst>
              <a:ext uri="{FF2B5EF4-FFF2-40B4-BE49-F238E27FC236}">
                <a16:creationId xmlns:a16="http://schemas.microsoft.com/office/drawing/2014/main" id="{87F97911-DA70-4C70-822A-1814FBD79C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7EBD16-097C-4A05-9018-8E3005584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6194086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2" name="Textplatzhalter 20">
            <a:extLst>
              <a:ext uri="{FF2B5EF4-FFF2-40B4-BE49-F238E27FC236}">
                <a16:creationId xmlns:a16="http://schemas.microsoft.com/office/drawing/2014/main" id="{783FE90B-8144-4EE7-83DD-1BF890852B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3E07709-F5D6-04F5-13BA-175ED852645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45155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  <a:endParaRPr lang="en-GB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85873" y="1590832"/>
            <a:ext cx="11218279" cy="4336996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Eisfelder et al. •  NDVI time series over Europe from 40 years of AVHRR data – the TIMELINE NDVI product • 24/05/2022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>
                <a:defRPr/>
              </a:pPr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06930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B1415D85-ECEE-44AA-B226-4998B44E25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E424654-2778-EA1B-0192-6D8875E1171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6786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91817E-6423-D72F-7A29-7C696C78E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4E12AEFA-037C-13A6-D9D9-349DFD23D7F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</p:spTree>
    <p:extLst>
      <p:ext uri="{BB962C8B-B14F-4D97-AF65-F5344CB8AC3E}">
        <p14:creationId xmlns:p14="http://schemas.microsoft.com/office/powerpoint/2010/main" val="3625971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E454AC21-5CA9-4DCD-9E64-33EE941B0352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7AA41E4-A17D-03A8-9521-4B67C9D842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133429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57.xml"/><Relationship Id="rId3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5" Type="http://schemas.openxmlformats.org/officeDocument/2006/relationships/slideLayout" Target="../slideLayouts/slideLayout56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slideLayout" Target="../slideLayouts/slideLayout51.xml"/><Relationship Id="rId29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55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54.xml"/><Relationship Id="rId28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53.xml"/><Relationship Id="rId27" Type="http://schemas.openxmlformats.org/officeDocument/2006/relationships/slideLayout" Target="../slideLayouts/slideLayout58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CA21C0A-576F-4448-A405-945F7FEA5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DA8A30-87AB-49C6-AE8C-F7B24CECF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1628775"/>
            <a:ext cx="10801349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096809-C3E5-439C-AF0A-E75CD81D7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8822AB-459F-739F-855B-F69C7435C1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5325" y="6544945"/>
            <a:ext cx="4114800" cy="2577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92939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>
              <a:lumMod val="50000"/>
              <a:lumOff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8">
          <p15:clr>
            <a:srgbClr val="F26B43"/>
          </p15:clr>
        </p15:guide>
        <p15:guide id="2" orient="horz" pos="210">
          <p15:clr>
            <a:srgbClr val="F26B43"/>
          </p15:clr>
        </p15:guide>
        <p15:guide id="3" pos="7242">
          <p15:clr>
            <a:srgbClr val="F26B43"/>
          </p15:clr>
        </p15:guide>
        <p15:guide id="4" orient="horz" pos="1026">
          <p15:clr>
            <a:srgbClr val="F26B43"/>
          </p15:clr>
        </p15:guide>
        <p15:guide id="5" orient="horz" pos="4110">
          <p15:clr>
            <a:srgbClr val="F26B43"/>
          </p15:clr>
        </p15:guide>
        <p15:guide id="6" orient="horz" pos="935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CA21C0A-576F-4448-A405-945F7FEA5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DA8A30-87AB-49C6-AE8C-F7B24CECF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1628775"/>
            <a:ext cx="10801349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096809-C3E5-439C-AF0A-E75CD81D7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62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  <p:sldLayoutId id="2147483718" r:id="rId26"/>
    <p:sldLayoutId id="2147483719" r:id="rId27"/>
    <p:sldLayoutId id="2147483720" r:id="rId28"/>
    <p:sldLayoutId id="2147483721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>
              <a:lumMod val="50000"/>
              <a:lumOff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8">
          <p15:clr>
            <a:srgbClr val="F26B43"/>
          </p15:clr>
        </p15:guide>
        <p15:guide id="2" orient="horz" pos="210">
          <p15:clr>
            <a:srgbClr val="F26B43"/>
          </p15:clr>
        </p15:guide>
        <p15:guide id="3" pos="7242">
          <p15:clr>
            <a:srgbClr val="F26B43"/>
          </p15:clr>
        </p15:guide>
        <p15:guide id="4" orient="horz" pos="1026">
          <p15:clr>
            <a:srgbClr val="F26B43"/>
          </p15:clr>
        </p15:guide>
        <p15:guide id="5" orient="horz" pos="4110">
          <p15:clr>
            <a:srgbClr val="F26B43"/>
          </p15:clr>
        </p15:guide>
        <p15:guide id="6" orient="horz" pos="93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1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1AA03A4A-FF3C-46DA-9AA7-9489606AA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4069097"/>
            <a:ext cx="9697665" cy="1141439"/>
          </a:xfrm>
        </p:spPr>
        <p:txBody>
          <a:bodyPr>
            <a:normAutofit/>
          </a:bodyPr>
          <a:lstStyle/>
          <a:p>
            <a:r>
              <a:rPr lang="de-DE" dirty="0"/>
              <a:t>19.03.2024</a:t>
            </a:r>
          </a:p>
          <a:p>
            <a:r>
              <a:rPr lang="de-DE" dirty="0"/>
              <a:t>Laura Obrecht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07DBA57-3752-430E-B30A-C895D1145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999" y="493085"/>
            <a:ext cx="10170975" cy="3221856"/>
          </a:xfrm>
        </p:spPr>
        <p:txBody>
          <a:bodyPr>
            <a:noAutofit/>
          </a:bodyPr>
          <a:lstStyle/>
          <a:p>
            <a:r>
              <a:rPr lang="en-US" sz="4000" cap="none" dirty="0"/>
              <a:t>Floral biodiversity estimation of grasslands in Franconia using Sentinel-2</a:t>
            </a:r>
            <a:endParaRPr lang="de-DE" sz="4000" cap="non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C2BDBDE-F334-4437-B27B-E97023A05C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26730" y="5767756"/>
            <a:ext cx="1905764" cy="83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1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CC3DE-E722-0BD1-F1C6-7CAD441BE9C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7387CD-71C0-4997-3DD1-0AA8B32524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04" b="3375"/>
          <a:stretch/>
        </p:blipFill>
        <p:spPr>
          <a:xfrm>
            <a:off x="1247007" y="441613"/>
            <a:ext cx="9697986" cy="5974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3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BD3B8-2150-9151-8B78-41908BE4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Alpha-</a:t>
            </a:r>
            <a:r>
              <a:rPr lang="de-DE" dirty="0" err="1"/>
              <a:t>Diversity</a:t>
            </a:r>
            <a:r>
              <a:rPr lang="de-DE" dirty="0"/>
              <a:t> Indices </a:t>
            </a:r>
            <a:r>
              <a:rPr lang="de-DE" dirty="0" err="1"/>
              <a:t>as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Response Variable</a:t>
            </a:r>
          </a:p>
        </p:txBody>
      </p:sp>
      <p:pic>
        <p:nvPicPr>
          <p:cNvPr id="7" name="Picture 6" descr="A graph of different types of forest&#10;&#10;Description automatically generated">
            <a:extLst>
              <a:ext uri="{FF2B5EF4-FFF2-40B4-BE49-F238E27FC236}">
                <a16:creationId xmlns:a16="http://schemas.microsoft.com/office/drawing/2014/main" id="{108CFC7E-3C92-876D-0357-463887CFC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2745" y="1264229"/>
            <a:ext cx="4475017" cy="559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057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1ECD0-5D6E-1889-16AE-FD05A7A1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S2 Time Series extracted at </a:t>
            </a:r>
            <a:r>
              <a:rPr lang="en-GB" dirty="0" err="1"/>
              <a:t>Center</a:t>
            </a:r>
            <a:r>
              <a:rPr lang="en-GB" dirty="0"/>
              <a:t> Pixel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49C221-D0D9-399C-821A-1DF36CF5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4731" y="1318661"/>
            <a:ext cx="5262537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843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D166C-4A25-85F8-5A87-2E01E57A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Monthly </a:t>
            </a:r>
            <a:r>
              <a:rPr lang="de-DE" dirty="0" err="1"/>
              <a:t>Compositing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S2 </a:t>
            </a:r>
            <a:r>
              <a:rPr lang="de-DE" dirty="0" err="1"/>
              <a:t>Reflectance</a:t>
            </a:r>
            <a:r>
              <a:rPr lang="de-DE" dirty="0"/>
              <a:t> per Band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E8BF6-FBF1-056C-8050-8856EF2BA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095625"/>
            <a:ext cx="4351137" cy="4429000"/>
          </a:xfrm>
        </p:spPr>
        <p:txBody>
          <a:bodyPr>
            <a:normAutofit/>
          </a:bodyPr>
          <a:lstStyle/>
          <a:p>
            <a:r>
              <a:rPr lang="de-DE" sz="2000" dirty="0"/>
              <a:t>Goal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ensure</a:t>
            </a:r>
            <a:r>
              <a:rPr lang="de-DE" sz="2000" dirty="0"/>
              <a:t> </a:t>
            </a:r>
            <a:r>
              <a:rPr lang="de-DE" sz="2000" dirty="0" err="1"/>
              <a:t>that</a:t>
            </a:r>
            <a:r>
              <a:rPr lang="de-DE" sz="2000" dirty="0"/>
              <a:t> RF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b="1" dirty="0"/>
              <a:t>not </a:t>
            </a:r>
            <a:r>
              <a:rPr lang="de-DE" sz="2000" b="1" dirty="0" err="1"/>
              <a:t>trained</a:t>
            </a:r>
            <a:r>
              <a:rPr lang="de-DE" sz="2000" b="1" dirty="0"/>
              <a:t>/</a:t>
            </a:r>
            <a:r>
              <a:rPr lang="de-DE" sz="2000" b="1" dirty="0" err="1"/>
              <a:t>influenced</a:t>
            </a:r>
            <a:r>
              <a:rPr lang="de-DE" sz="2000" b="1" dirty="0"/>
              <a:t> </a:t>
            </a:r>
            <a:r>
              <a:rPr lang="de-DE" sz="2000" b="1" dirty="0" err="1"/>
              <a:t>by</a:t>
            </a:r>
            <a:r>
              <a:rPr lang="de-DE" sz="2000" b="1" dirty="0"/>
              <a:t> </a:t>
            </a:r>
            <a:r>
              <a:rPr lang="de-DE" sz="2000" b="1" dirty="0" err="1"/>
              <a:t>Mowing</a:t>
            </a:r>
            <a:r>
              <a:rPr lang="de-DE" sz="2000" b="1" dirty="0"/>
              <a:t> Events/</a:t>
            </a:r>
            <a:r>
              <a:rPr lang="de-DE" sz="2000" b="1" dirty="0" err="1"/>
              <a:t>Frequency</a:t>
            </a:r>
            <a:endParaRPr lang="de-DE" sz="2000" b="1" dirty="0"/>
          </a:p>
          <a:p>
            <a:r>
              <a:rPr lang="de-DE" sz="2000" dirty="0"/>
              <a:t>Bands </a:t>
            </a:r>
            <a:r>
              <a:rPr lang="de-DE" sz="2000" dirty="0" err="1"/>
              <a:t>increasing</a:t>
            </a:r>
            <a:r>
              <a:rPr lang="de-DE" sz="2000" dirty="0"/>
              <a:t> after </a:t>
            </a:r>
            <a:r>
              <a:rPr lang="de-DE" sz="2000" dirty="0" err="1"/>
              <a:t>mowing</a:t>
            </a:r>
            <a:r>
              <a:rPr lang="de-DE" sz="2000" dirty="0"/>
              <a:t>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composited</a:t>
            </a:r>
            <a:r>
              <a:rPr lang="de-DE" sz="2000" dirty="0"/>
              <a:t> </a:t>
            </a:r>
            <a:r>
              <a:rPr lang="de-DE" sz="2000" dirty="0" err="1"/>
              <a:t>as</a:t>
            </a:r>
            <a:r>
              <a:rPr lang="de-DE" sz="2000" dirty="0"/>
              <a:t> </a:t>
            </a:r>
            <a:r>
              <a:rPr lang="de-DE" sz="2000" dirty="0" err="1"/>
              <a:t>minimum</a:t>
            </a:r>
            <a:r>
              <a:rPr lang="de-DE" sz="2000" dirty="0"/>
              <a:t> </a:t>
            </a:r>
            <a:r>
              <a:rPr lang="de-DE" sz="2000" dirty="0" err="1"/>
              <a:t>composites</a:t>
            </a:r>
            <a:r>
              <a:rPr lang="de-DE" sz="2000" dirty="0"/>
              <a:t>, bands </a:t>
            </a:r>
            <a:r>
              <a:rPr lang="de-DE" sz="2000" dirty="0" err="1"/>
              <a:t>decreasing</a:t>
            </a:r>
            <a:r>
              <a:rPr lang="de-DE" sz="2000" dirty="0"/>
              <a:t>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composited</a:t>
            </a:r>
            <a:r>
              <a:rPr lang="de-DE" sz="2000" dirty="0"/>
              <a:t> </a:t>
            </a:r>
            <a:r>
              <a:rPr lang="de-DE" sz="2000" dirty="0" err="1"/>
              <a:t>as</a:t>
            </a:r>
            <a:r>
              <a:rPr lang="de-DE" sz="2000" dirty="0"/>
              <a:t> maximum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79E770-A9D0-38F1-A6E1-20259CD584F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Trend per Band after Cut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648D27-BDC9-823F-FDD6-3EEF756EC9A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AEC6C2B-EABD-CC53-E0EB-DADC45AC3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463" y="1487788"/>
            <a:ext cx="6712765" cy="537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50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3890A-E24B-29A1-5C6F-C60A180A1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Compositing</a:t>
            </a:r>
            <a:r>
              <a:rPr lang="de-DE" dirty="0"/>
              <a:t> Methods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ECD3BA7-CE72-BEC8-266A-81D7EC830A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0021440"/>
              </p:ext>
            </p:extLst>
          </p:nvPr>
        </p:nvGraphicFramePr>
        <p:xfrm>
          <a:off x="971606" y="1103381"/>
          <a:ext cx="9503532" cy="5292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0767">
                  <a:extLst>
                    <a:ext uri="{9D8B030D-6E8A-4147-A177-3AD203B41FA5}">
                      <a16:colId xmlns:a16="http://schemas.microsoft.com/office/drawing/2014/main" val="2559761489"/>
                    </a:ext>
                  </a:extLst>
                </a:gridCol>
                <a:gridCol w="989704">
                  <a:extLst>
                    <a:ext uri="{9D8B030D-6E8A-4147-A177-3AD203B41FA5}">
                      <a16:colId xmlns:a16="http://schemas.microsoft.com/office/drawing/2014/main" val="1164030386"/>
                    </a:ext>
                  </a:extLst>
                </a:gridCol>
                <a:gridCol w="946673">
                  <a:extLst>
                    <a:ext uri="{9D8B030D-6E8A-4147-A177-3AD203B41FA5}">
                      <a16:colId xmlns:a16="http://schemas.microsoft.com/office/drawing/2014/main" val="2051769797"/>
                    </a:ext>
                  </a:extLst>
                </a:gridCol>
                <a:gridCol w="856648">
                  <a:extLst>
                    <a:ext uri="{9D8B030D-6E8A-4147-A177-3AD203B41FA5}">
                      <a16:colId xmlns:a16="http://schemas.microsoft.com/office/drawing/2014/main" val="3079468289"/>
                    </a:ext>
                  </a:extLst>
                </a:gridCol>
                <a:gridCol w="1055948">
                  <a:extLst>
                    <a:ext uri="{9D8B030D-6E8A-4147-A177-3AD203B41FA5}">
                      <a16:colId xmlns:a16="http://schemas.microsoft.com/office/drawing/2014/main" val="1350575152"/>
                    </a:ext>
                  </a:extLst>
                </a:gridCol>
                <a:gridCol w="755300">
                  <a:extLst>
                    <a:ext uri="{9D8B030D-6E8A-4147-A177-3AD203B41FA5}">
                      <a16:colId xmlns:a16="http://schemas.microsoft.com/office/drawing/2014/main" val="809874822"/>
                    </a:ext>
                  </a:extLst>
                </a:gridCol>
                <a:gridCol w="1356596">
                  <a:extLst>
                    <a:ext uri="{9D8B030D-6E8A-4147-A177-3AD203B41FA5}">
                      <a16:colId xmlns:a16="http://schemas.microsoft.com/office/drawing/2014/main" val="3048420530"/>
                    </a:ext>
                  </a:extLst>
                </a:gridCol>
                <a:gridCol w="1055948">
                  <a:extLst>
                    <a:ext uri="{9D8B030D-6E8A-4147-A177-3AD203B41FA5}">
                      <a16:colId xmlns:a16="http://schemas.microsoft.com/office/drawing/2014/main" val="712426907"/>
                    </a:ext>
                  </a:extLst>
                </a:gridCol>
                <a:gridCol w="1055948">
                  <a:extLst>
                    <a:ext uri="{9D8B030D-6E8A-4147-A177-3AD203B41FA5}">
                      <a16:colId xmlns:a16="http://schemas.microsoft.com/office/drawing/2014/main" val="412527827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Predictors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Resp_var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seed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R2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RMSE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stdev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300" b="1" u="none" strike="noStrike" dirty="0">
                          <a:effectLst/>
                        </a:rPr>
                        <a:t>var1</a:t>
                      </a:r>
                      <a:endParaRPr lang="de-DE" sz="1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300" b="1" u="none" strike="noStrike">
                          <a:effectLst/>
                        </a:rPr>
                        <a:t>var2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300" b="1" u="none" strike="noStrike" dirty="0">
                          <a:effectLst/>
                        </a:rPr>
                        <a:t>var3</a:t>
                      </a:r>
                      <a:endParaRPr lang="de-DE" sz="1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264003723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75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0.644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5.399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0.286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B3_2022.07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17898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5.223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60828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0.675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5.714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0.236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7058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77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0.734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5.443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0.226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B12_2022.03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373377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Median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67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0.507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5.357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0.324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B3_2022.09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11329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0.617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5.517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7759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0.576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5.435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0.304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B12_2022.03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64189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0.677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5.27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716072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0.588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5.443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222613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0.654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5.525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07486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0.663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5.449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05559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0.663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4.951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0.276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74539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Min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91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0.766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5.225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0.19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B5_2022.09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59099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0.667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5.484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0.234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16523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10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0.733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4.822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0.223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B2_2022.03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911077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 err="1">
                          <a:effectLst/>
                        </a:rPr>
                        <a:t>MaxMinperBand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0.682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5.068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B12_2023.06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207548962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0.72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5.01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0.18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B5_2022.09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202560907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 err="1">
                          <a:effectLst/>
                        </a:rPr>
                        <a:t>specn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0.687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5.326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0.243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137558346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27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0.675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5.325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357433036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0.685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5.016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1453828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1817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BD3B8-2150-9151-8B78-41908BE4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r>
              <a:rPr lang="de-DE" dirty="0"/>
              <a:t> Training </a:t>
            </a:r>
            <a:r>
              <a:rPr lang="de-DE" dirty="0" err="1"/>
              <a:t>with</a:t>
            </a:r>
            <a:r>
              <a:rPr lang="de-DE" dirty="0"/>
              <a:t> and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samples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from</a:t>
            </a:r>
            <a:r>
              <a:rPr lang="de-DE" dirty="0"/>
              <a:t> Ammer </a:t>
            </a:r>
            <a:r>
              <a:rPr lang="de-DE" dirty="0" err="1"/>
              <a:t>Catchment</a:t>
            </a:r>
            <a:endParaRPr lang="de-DE" dirty="0"/>
          </a:p>
        </p:txBody>
      </p:sp>
      <p:pic>
        <p:nvPicPr>
          <p:cNvPr id="6" name="Content Placeholder 5" descr="A graph with numbers and a line&#10;&#10;Description automatically generated">
            <a:extLst>
              <a:ext uri="{FF2B5EF4-FFF2-40B4-BE49-F238E27FC236}">
                <a16:creationId xmlns:a16="http://schemas.microsoft.com/office/drawing/2014/main" id="{5BD7ED83-1D01-6A81-B190-E46FC1E4B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24" y="1483878"/>
            <a:ext cx="5262536" cy="4895850"/>
          </a:xfrm>
        </p:spPr>
      </p:pic>
      <p:pic>
        <p:nvPicPr>
          <p:cNvPr id="8" name="Picture 7" descr="A graph with numbers and letters&#10;&#10;Description automatically generated">
            <a:extLst>
              <a:ext uri="{FF2B5EF4-FFF2-40B4-BE49-F238E27FC236}">
                <a16:creationId xmlns:a16="http://schemas.microsoft.com/office/drawing/2014/main" id="{D8A2DE2A-5FE2-97E3-1794-68B43152C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439" y="1483878"/>
            <a:ext cx="4895850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922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4BCC5-5F70-4800-E80D-2DEEE4CB7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RF trained with Mowing Data only</a:t>
            </a:r>
          </a:p>
        </p:txBody>
      </p:sp>
      <p:pic>
        <p:nvPicPr>
          <p:cNvPr id="11" name="Content Placeholder 10" descr="A graph of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3E3AF140-8BEC-2143-0414-CA303A55FC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38" y="1333291"/>
            <a:ext cx="4895850" cy="4895850"/>
          </a:xfrm>
        </p:spPr>
      </p:pic>
      <p:pic>
        <p:nvPicPr>
          <p:cNvPr id="13" name="Picture 12" descr="A graph with numbers and a line&#10;&#10;Description automatically generated">
            <a:extLst>
              <a:ext uri="{FF2B5EF4-FFF2-40B4-BE49-F238E27FC236}">
                <a16:creationId xmlns:a16="http://schemas.microsoft.com/office/drawing/2014/main" id="{F175FDA1-4972-87EB-E9D2-3BC595527B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82704"/>
            <a:ext cx="5197024" cy="519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375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9967B-D74A-7154-1858-7825AFE32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RF trained with Reflectance and Mowing Data</a:t>
            </a:r>
          </a:p>
        </p:txBody>
      </p:sp>
      <p:pic>
        <p:nvPicPr>
          <p:cNvPr id="6" name="Content Placeholder 5" descr="A graph of different sizes and colors&#10;&#10;Description automatically generated with medium confidence">
            <a:extLst>
              <a:ext uri="{FF2B5EF4-FFF2-40B4-BE49-F238E27FC236}">
                <a16:creationId xmlns:a16="http://schemas.microsoft.com/office/drawing/2014/main" id="{4ED2B041-20EE-E1FC-D9D5-3993E7053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22" y="1483878"/>
            <a:ext cx="4895850" cy="489585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687EBD-CBDE-BF8D-C910-86381A348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0275" y="1274327"/>
            <a:ext cx="5105401" cy="5105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425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B1302-8DAF-49A7-32DE-AD60739E6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Grassland</a:t>
            </a:r>
            <a:r>
              <a:rPr lang="de-DE" dirty="0"/>
              <a:t> </a:t>
            </a:r>
            <a:r>
              <a:rPr lang="de-DE" dirty="0" err="1"/>
              <a:t>Species</a:t>
            </a:r>
            <a:r>
              <a:rPr lang="de-DE" dirty="0"/>
              <a:t> </a:t>
            </a:r>
            <a:r>
              <a:rPr lang="de-DE" dirty="0" err="1"/>
              <a:t>Richness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space</a:t>
            </a:r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72C4FA-935D-057D-2C17-2D5CCFF657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70"/>
          <a:stretch/>
        </p:blipFill>
        <p:spPr>
          <a:xfrm>
            <a:off x="1247007" y="1007918"/>
            <a:ext cx="9697986" cy="569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603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337BE-D5A9-A74B-ABC9-BF6A2FBB9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31A28-F93B-D537-7EF0-8023A03C1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 err="1"/>
              <a:t>Prediction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Overall </a:t>
            </a:r>
            <a:r>
              <a:rPr lang="de-DE" sz="2000" dirty="0" err="1"/>
              <a:t>Species</a:t>
            </a:r>
            <a:r>
              <a:rPr lang="de-DE" sz="2000" dirty="0"/>
              <a:t> </a:t>
            </a:r>
            <a:r>
              <a:rPr lang="de-DE" sz="2000" dirty="0" err="1"/>
              <a:t>Richness</a:t>
            </a:r>
            <a:r>
              <a:rPr lang="de-DE" sz="2000" dirty="0"/>
              <a:t> </a:t>
            </a:r>
            <a:r>
              <a:rPr lang="de-DE" sz="2000" dirty="0" err="1"/>
              <a:t>with</a:t>
            </a:r>
            <a:r>
              <a:rPr lang="de-DE" sz="2000" dirty="0"/>
              <a:t> </a:t>
            </a:r>
            <a:r>
              <a:rPr lang="de-DE" sz="2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de-DE" sz="2000" baseline="300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up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0.75</a:t>
            </a:r>
            <a:br>
              <a:rPr lang="de-DE" sz="2000" dirty="0"/>
            </a:br>
            <a:r>
              <a:rPr lang="de-DE" sz="2000" dirty="0">
                <a:sym typeface="Wingdings" panose="05000000000000000000" pitchFamily="2" charset="2"/>
              </a:rPr>
              <a:t> </a:t>
            </a:r>
            <a:r>
              <a:rPr lang="de-DE" sz="2000" dirty="0" err="1">
                <a:sym typeface="Wingdings" panose="05000000000000000000" pitchFamily="2" charset="2"/>
              </a:rPr>
              <a:t>unusually</a:t>
            </a:r>
            <a:r>
              <a:rPr lang="de-DE" sz="2000" dirty="0">
                <a:sym typeface="Wingdings" panose="05000000000000000000" pitchFamily="2" charset="2"/>
              </a:rPr>
              <a:t> high </a:t>
            </a:r>
            <a:r>
              <a:rPr lang="de-DE" sz="2000" dirty="0" err="1">
                <a:sym typeface="Wingdings" panose="05000000000000000000" pitchFamily="2" charset="2"/>
              </a:rPr>
              <a:t>for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this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field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of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application</a:t>
            </a:r>
            <a:r>
              <a:rPr lang="de-DE" sz="2000" dirty="0">
                <a:sym typeface="Wingdings" panose="05000000000000000000" pitchFamily="2" charset="2"/>
              </a:rPr>
              <a:t> (</a:t>
            </a:r>
            <a:r>
              <a:rPr lang="de-DE" sz="2000" dirty="0" err="1">
                <a:sym typeface="Wingdings" panose="05000000000000000000" pitchFamily="2" charset="2"/>
              </a:rPr>
              <a:t>literature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up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to</a:t>
            </a:r>
            <a:r>
              <a:rPr lang="de-DE" sz="2000" dirty="0">
                <a:sym typeface="Wingdings" panose="05000000000000000000" pitchFamily="2" charset="2"/>
              </a:rPr>
              <a:t> 0.42, </a:t>
            </a:r>
            <a:r>
              <a:rPr lang="de-DE" sz="2000" dirty="0" err="1">
                <a:sym typeface="Wingdings" panose="05000000000000000000" pitchFamily="2" charset="2"/>
              </a:rPr>
              <a:t>see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i="1" dirty="0">
                <a:sym typeface="Wingdings" panose="05000000000000000000" pitchFamily="2" charset="2"/>
              </a:rPr>
              <a:t>Muro et al. (2022))</a:t>
            </a:r>
            <a:br>
              <a:rPr lang="de-DE" sz="2000" i="1" dirty="0">
                <a:sym typeface="Wingdings" panose="05000000000000000000" pitchFamily="2" charset="2"/>
              </a:rPr>
            </a:br>
            <a:r>
              <a:rPr lang="de-DE" sz="2000" dirty="0">
                <a:sym typeface="Wingdings" panose="05000000000000000000" pitchFamily="2" charset="2"/>
              </a:rPr>
              <a:t> </a:t>
            </a:r>
            <a:r>
              <a:rPr lang="de-DE" sz="2000" dirty="0" err="1">
                <a:sym typeface="Wingdings" panose="05000000000000000000" pitchFamily="2" charset="2"/>
              </a:rPr>
              <a:t>Generalisability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is</a:t>
            </a:r>
            <a:r>
              <a:rPr lang="de-DE" sz="2000" dirty="0">
                <a:sym typeface="Wingdings" panose="05000000000000000000" pitchFamily="2" charset="2"/>
              </a:rPr>
              <a:t> still an </a:t>
            </a:r>
            <a:r>
              <a:rPr lang="de-DE" sz="2000" dirty="0" err="1">
                <a:sym typeface="Wingdings" panose="05000000000000000000" pitchFamily="2" charset="2"/>
              </a:rPr>
              <a:t>issue</a:t>
            </a:r>
            <a:r>
              <a:rPr lang="de-DE" sz="2000" dirty="0">
                <a:sym typeface="Wingdings" panose="05000000000000000000" pitchFamily="2" charset="2"/>
              </a:rPr>
              <a:t>!</a:t>
            </a:r>
            <a:endParaRPr lang="de-DE" sz="2000" dirty="0"/>
          </a:p>
          <a:p>
            <a:r>
              <a:rPr lang="de-DE" sz="2000" dirty="0" err="1"/>
              <a:t>Mowing</a:t>
            </a:r>
            <a:r>
              <a:rPr lang="de-DE" sz="2000" dirty="0"/>
              <a:t> Data </a:t>
            </a:r>
            <a:r>
              <a:rPr lang="de-DE" sz="2000" dirty="0" err="1"/>
              <a:t>does</a:t>
            </a:r>
            <a:r>
              <a:rPr lang="de-DE" sz="2000" dirty="0"/>
              <a:t> not </a:t>
            </a:r>
            <a:r>
              <a:rPr lang="de-DE" sz="2000" dirty="0" err="1"/>
              <a:t>improve</a:t>
            </a:r>
            <a:r>
              <a:rPr lang="de-DE" sz="2000" dirty="0"/>
              <a:t> Random Forest </a:t>
            </a:r>
            <a:r>
              <a:rPr lang="de-DE" sz="2000" dirty="0" err="1"/>
              <a:t>model</a:t>
            </a:r>
            <a:br>
              <a:rPr lang="de-DE" sz="2000" dirty="0"/>
            </a:br>
            <a:r>
              <a:rPr lang="de-DE" sz="2000" dirty="0">
                <a:sym typeface="Wingdings" panose="05000000000000000000" pitchFamily="2" charset="2"/>
              </a:rPr>
              <a:t> Variation </a:t>
            </a:r>
            <a:r>
              <a:rPr lang="de-DE" sz="2000" dirty="0" err="1">
                <a:sym typeface="Wingdings" panose="05000000000000000000" pitchFamily="2" charset="2"/>
              </a:rPr>
              <a:t>already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represented</a:t>
            </a:r>
            <a:r>
              <a:rPr lang="de-DE" sz="2000" dirty="0">
                <a:sym typeface="Wingdings" panose="05000000000000000000" pitchFamily="2" charset="2"/>
              </a:rPr>
              <a:t> in </a:t>
            </a:r>
            <a:r>
              <a:rPr lang="de-DE" sz="2000" dirty="0" err="1">
                <a:sym typeface="Wingdings" panose="05000000000000000000" pitchFamily="2" charset="2"/>
              </a:rPr>
              <a:t>reflectance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information</a:t>
            </a:r>
            <a:endParaRPr lang="de-DE" sz="2000" dirty="0">
              <a:sym typeface="Wingdings" panose="05000000000000000000" pitchFamily="2" charset="2"/>
            </a:endParaRPr>
          </a:p>
          <a:p>
            <a:r>
              <a:rPr lang="de-DE" sz="2000" dirty="0" err="1">
                <a:sym typeface="Wingdings" panose="05000000000000000000" pitchFamily="2" charset="2"/>
              </a:rPr>
              <a:t>Compositing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Statistics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is</a:t>
            </a:r>
            <a:r>
              <a:rPr lang="de-DE" sz="2000" dirty="0">
                <a:sym typeface="Wingdings" panose="05000000000000000000" pitchFamily="2" charset="2"/>
              </a:rPr>
              <a:t> not </a:t>
            </a:r>
            <a:r>
              <a:rPr lang="de-DE" sz="2000" dirty="0" err="1">
                <a:sym typeface="Wingdings" panose="05000000000000000000" pitchFamily="2" charset="2"/>
              </a:rPr>
              <a:t>as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important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for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prediction</a:t>
            </a:r>
            <a:r>
              <a:rPr lang="de-DE" sz="2000" dirty="0">
                <a:sym typeface="Wingdings" panose="05000000000000000000" pitchFamily="2" charset="2"/>
              </a:rPr>
              <a:t> in </a:t>
            </a:r>
            <a:r>
              <a:rPr lang="de-DE" sz="2000" dirty="0" err="1">
                <a:sym typeface="Wingdings" panose="05000000000000000000" pitchFamily="2" charset="2"/>
              </a:rPr>
              <a:t>our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study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sites</a:t>
            </a:r>
            <a:br>
              <a:rPr lang="de-DE" sz="2000" dirty="0">
                <a:sym typeface="Wingdings" panose="05000000000000000000" pitchFamily="2" charset="2"/>
              </a:rPr>
            </a:br>
            <a:r>
              <a:rPr lang="de-DE" sz="2000" dirty="0">
                <a:sym typeface="Wingdings" panose="05000000000000000000" pitchFamily="2" charset="2"/>
              </a:rPr>
              <a:t> Still </a:t>
            </a:r>
            <a:r>
              <a:rPr lang="de-DE" sz="2000" dirty="0" err="1">
                <a:sym typeface="Wingdings" panose="05000000000000000000" pitchFamily="2" charset="2"/>
              </a:rPr>
              <a:t>important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to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consider</a:t>
            </a:r>
            <a:r>
              <a:rPr lang="de-DE" sz="2000" dirty="0">
                <a:sym typeface="Wingdings" panose="05000000000000000000" pitchFamily="2" charset="2"/>
              </a:rPr>
              <a:t>, relevant</a:t>
            </a:r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352474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0CCC4B-2F9A-4954-AE71-8B66E9999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236834" cy="985286"/>
          </a:xfrm>
        </p:spPr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2C9DFC72-273B-41EB-99CF-311301582D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0" y="5342399"/>
            <a:ext cx="288000" cy="144000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ADABB7-F9A6-4A4D-9415-296AC5E687F8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C280C03-4EAF-4993-838C-A37926668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7200"/>
            <a:ext cx="7614285" cy="48958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Method, Workflow</a:t>
            </a:r>
          </a:p>
          <a:p>
            <a:pPr marL="0" indent="0">
              <a:buNone/>
            </a:pPr>
            <a:r>
              <a:rPr lang="en-US" dirty="0"/>
              <a:t>Study Sites</a:t>
            </a:r>
          </a:p>
          <a:p>
            <a:pPr marL="0" indent="0">
              <a:buNone/>
            </a:pPr>
            <a:r>
              <a:rPr lang="en-US" dirty="0"/>
              <a:t>Influence of Mowing Events on Prediction</a:t>
            </a:r>
          </a:p>
          <a:p>
            <a:pPr marL="0" indent="0">
              <a:buNone/>
            </a:pPr>
            <a:r>
              <a:rPr lang="en-US" dirty="0"/>
              <a:t>Quality of Random Forest Prediction</a:t>
            </a:r>
          </a:p>
          <a:p>
            <a:pPr marL="0" indent="0">
              <a:buNone/>
            </a:pPr>
            <a:r>
              <a:rPr lang="en-US" dirty="0"/>
              <a:t>Prediction of Species Richness into Space</a:t>
            </a:r>
          </a:p>
          <a:p>
            <a:pPr marL="0" indent="0">
              <a:buNone/>
            </a:pPr>
            <a:r>
              <a:rPr lang="en-US" dirty="0"/>
              <a:t>Outlook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7FE8A62-1839-463F-802F-FD84D07B78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010" y="1390498"/>
            <a:ext cx="3429000" cy="3429000"/>
          </a:xfrm>
          <a:prstGeom prst="rect">
            <a:avLst/>
          </a:prstGeom>
        </p:spPr>
      </p:pic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0D39DCE-103A-4082-1299-AEEE97701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5324" y="6544945"/>
            <a:ext cx="5232865" cy="257774"/>
          </a:xfrm>
        </p:spPr>
        <p:txBody>
          <a:bodyPr/>
          <a:lstStyle/>
          <a:p>
            <a:r>
              <a:rPr lang="de-DE" dirty="0"/>
              <a:t>Laura Obrecht, German Remote </a:t>
            </a:r>
            <a:r>
              <a:rPr lang="de-DE" dirty="0" err="1"/>
              <a:t>Sensing</a:t>
            </a:r>
            <a:r>
              <a:rPr lang="de-DE" dirty="0"/>
              <a:t> Data Center (DFD-LAX), 19.03.2024</a:t>
            </a:r>
          </a:p>
        </p:txBody>
      </p:sp>
    </p:spTree>
    <p:extLst>
      <p:ext uri="{BB962C8B-B14F-4D97-AF65-F5344CB8AC3E}">
        <p14:creationId xmlns:p14="http://schemas.microsoft.com/office/powerpoint/2010/main" val="1943833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337BE-D5A9-A74B-ABC9-BF6A2FBB9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31A28-F93B-D537-7EF0-8023A03C1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 err="1"/>
              <a:t>Measure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spectral</a:t>
            </a:r>
            <a:r>
              <a:rPr lang="de-DE" sz="2000" dirty="0"/>
              <a:t> </a:t>
            </a:r>
            <a:r>
              <a:rPr lang="de-DE" sz="2000" dirty="0" err="1"/>
              <a:t>Variance</a:t>
            </a:r>
            <a:r>
              <a:rPr lang="de-DE" sz="2000" dirty="0"/>
              <a:t> in </a:t>
            </a:r>
            <a:r>
              <a:rPr lang="de-DE" sz="2000" dirty="0" err="1"/>
              <a:t>aggregated</a:t>
            </a:r>
            <a:r>
              <a:rPr lang="de-DE" sz="2000" dirty="0"/>
              <a:t> Pixel </a:t>
            </a:r>
            <a:r>
              <a:rPr lang="de-DE" sz="2000" dirty="0" err="1"/>
              <a:t>as</a:t>
            </a:r>
            <a:r>
              <a:rPr lang="de-DE" sz="2000" dirty="0"/>
              <a:t> additional </a:t>
            </a:r>
            <a:r>
              <a:rPr lang="de-DE" sz="2000" dirty="0" err="1"/>
              <a:t>Predictor</a:t>
            </a:r>
            <a:endParaRPr lang="de-DE" sz="2000" dirty="0"/>
          </a:p>
          <a:p>
            <a:r>
              <a:rPr lang="de-DE" sz="2000" dirty="0" err="1"/>
              <a:t>Neighbouring</a:t>
            </a:r>
            <a:r>
              <a:rPr lang="de-DE" sz="2000" dirty="0"/>
              <a:t> Land Cover / Land Use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Prediction</a:t>
            </a:r>
            <a:r>
              <a:rPr lang="de-DE" sz="2000" dirty="0"/>
              <a:t> in Space</a:t>
            </a:r>
          </a:p>
          <a:p>
            <a:r>
              <a:rPr lang="de-DE" sz="2000" dirty="0"/>
              <a:t>Area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Invecos</a:t>
            </a:r>
            <a:r>
              <a:rPr lang="de-DE" sz="2000" dirty="0"/>
              <a:t> </a:t>
            </a:r>
            <a:r>
              <a:rPr lang="de-DE" sz="2000" dirty="0" err="1"/>
              <a:t>Parcel</a:t>
            </a:r>
            <a:r>
              <a:rPr lang="de-DE" sz="2000" dirty="0"/>
              <a:t>, </a:t>
            </a:r>
            <a:r>
              <a:rPr lang="de-DE" sz="2000" dirty="0" err="1"/>
              <a:t>Prediction</a:t>
            </a:r>
            <a:r>
              <a:rPr lang="de-DE" sz="2000" dirty="0"/>
              <a:t> on </a:t>
            </a:r>
            <a:r>
              <a:rPr lang="de-DE" sz="2000" dirty="0" err="1"/>
              <a:t>Parcel</a:t>
            </a:r>
            <a:r>
              <a:rPr lang="de-DE" sz="2000" dirty="0"/>
              <a:t> </a:t>
            </a:r>
            <a:r>
              <a:rPr lang="de-DE" sz="2000" dirty="0" err="1"/>
              <a:t>Scale</a:t>
            </a:r>
            <a:r>
              <a:rPr lang="de-DE" sz="2000" dirty="0"/>
              <a:t>?</a:t>
            </a:r>
          </a:p>
          <a:p>
            <a:r>
              <a:rPr lang="de-DE" sz="2000" dirty="0"/>
              <a:t>Release </a:t>
            </a:r>
            <a:r>
              <a:rPr lang="de-DE" sz="2000" dirty="0" err="1"/>
              <a:t>of</a:t>
            </a:r>
            <a:r>
              <a:rPr lang="de-DE" sz="2000" dirty="0"/>
              <a:t> R </a:t>
            </a:r>
            <a:r>
              <a:rPr lang="de-DE" sz="2000" dirty="0" err="1"/>
              <a:t>package</a:t>
            </a:r>
            <a:r>
              <a:rPr lang="de-DE" sz="2000" dirty="0"/>
              <a:t> </a:t>
            </a:r>
            <a:r>
              <a:rPr lang="de-DE" sz="2000" dirty="0" err="1"/>
              <a:t>with</a:t>
            </a:r>
            <a:r>
              <a:rPr lang="de-DE" sz="2000" dirty="0"/>
              <a:t> </a:t>
            </a:r>
            <a:r>
              <a:rPr lang="de-DE" sz="2000" dirty="0" err="1"/>
              <a:t>necessary</a:t>
            </a:r>
            <a:r>
              <a:rPr lang="de-DE" sz="2000" dirty="0"/>
              <a:t> </a:t>
            </a:r>
            <a:r>
              <a:rPr lang="de-DE" sz="2000" dirty="0" err="1"/>
              <a:t>functions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presented</a:t>
            </a:r>
            <a:r>
              <a:rPr lang="de-DE" sz="2000" dirty="0"/>
              <a:t> </a:t>
            </a:r>
            <a:r>
              <a:rPr lang="de-DE" sz="2000" dirty="0" err="1"/>
              <a:t>analysis</a:t>
            </a:r>
            <a:endParaRPr lang="de-DE" sz="2000" dirty="0"/>
          </a:p>
          <a:p>
            <a:endParaRPr lang="de-DE" sz="300" dirty="0"/>
          </a:p>
          <a:p>
            <a:pPr marL="0" indent="0">
              <a:buNone/>
            </a:pPr>
            <a:r>
              <a:rPr lang="de-DE" sz="2000" dirty="0"/>
              <a:t>	</a:t>
            </a:r>
            <a:r>
              <a:rPr lang="de-DE" sz="1800" dirty="0"/>
              <a:t>https://github.com/Siedrid/Grasslands_BioDiv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FFF261-053B-62A2-4B0C-6C06B94CE3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69" y="3564082"/>
            <a:ext cx="384464" cy="38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892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BA5715F-8CFA-5645-193A-692233F07E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30569"/>
          <a:stretch/>
        </p:blipFill>
        <p:spPr>
          <a:xfrm>
            <a:off x="287998" y="0"/>
            <a:ext cx="11904001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FA4E291-EA20-A797-FA35-5F316171A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cap="none" dirty="0" err="1"/>
              <a:t>Thank</a:t>
            </a:r>
            <a:r>
              <a:rPr lang="de-DE" cap="none" dirty="0"/>
              <a:t> </a:t>
            </a:r>
            <a:r>
              <a:rPr lang="de-DE" cap="none" dirty="0" err="1"/>
              <a:t>you</a:t>
            </a:r>
            <a:r>
              <a:rPr lang="de-DE" cap="none" dirty="0"/>
              <a:t> </a:t>
            </a:r>
            <a:r>
              <a:rPr lang="de-DE" cap="none" dirty="0" err="1"/>
              <a:t>for</a:t>
            </a:r>
            <a:r>
              <a:rPr lang="de-DE" cap="none" dirty="0"/>
              <a:t> </a:t>
            </a:r>
            <a:r>
              <a:rPr lang="de-DE" cap="none" dirty="0" err="1"/>
              <a:t>listening</a:t>
            </a:r>
            <a:r>
              <a:rPr lang="de-DE" cap="none" dirty="0"/>
              <a:t>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1DEC22-CC04-19B7-65C1-D167698CB7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10C554-5743-1C66-8BC4-D26A9707C41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24" y="311872"/>
            <a:ext cx="606204" cy="6062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E7D553-D97D-C656-5A28-CB393AFF8F7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94" y="1033331"/>
            <a:ext cx="384464" cy="3844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BDA370-E406-27AB-12C2-E8E721C10A3C}"/>
              </a:ext>
            </a:extLst>
          </p:cNvPr>
          <p:cNvSpPr txBox="1"/>
          <p:nvPr/>
        </p:nvSpPr>
        <p:spPr>
          <a:xfrm>
            <a:off x="1569027" y="302400"/>
            <a:ext cx="45269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kern="100" dirty="0">
                <a:solidFill>
                  <a:schemeClr val="bg1"/>
                </a:solidFill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https://researchgate.net/profile/</a:t>
            </a:r>
            <a:br>
              <a:rPr lang="en-GB" sz="1600" kern="100" dirty="0">
                <a:solidFill>
                  <a:schemeClr val="bg1"/>
                </a:solidFill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1600" kern="100" dirty="0">
                <a:solidFill>
                  <a:schemeClr val="bg1"/>
                </a:solidFill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Laura-Obrecht</a:t>
            </a:r>
            <a:endParaRPr lang="de-DE" sz="16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en-GB" sz="1600" dirty="0">
                <a:solidFill>
                  <a:schemeClr val="bg1"/>
                </a:solidFill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https://github.com/Siedrid </a:t>
            </a:r>
          </a:p>
          <a:p>
            <a:endParaRPr lang="en-GB" sz="1600" dirty="0">
              <a:solidFill>
                <a:schemeClr val="bg1"/>
              </a:solidFill>
              <a:latin typeface="Palatino Linotype" panose="020405020505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Palatino Linotype" panose="020405020505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laura.obrecht@gmx.de</a:t>
            </a:r>
            <a:endParaRPr lang="de-D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054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42EE4-646B-9488-DAF3-D7A79EBC5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pic>
        <p:nvPicPr>
          <p:cNvPr id="6" name="Content Placeholder 5" descr="A diagram of a model&#10;&#10;Description automatically generated">
            <a:extLst>
              <a:ext uri="{FF2B5EF4-FFF2-40B4-BE49-F238E27FC236}">
                <a16:creationId xmlns:a16="http://schemas.microsoft.com/office/drawing/2014/main" id="{026ECEB8-59A3-5783-D391-66B8B3FD8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93" y="1196879"/>
            <a:ext cx="4387725" cy="489585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098419-7057-BACD-A966-D6554D5A1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8349" y="1548105"/>
            <a:ext cx="5743575" cy="17046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A58916-ECF9-5612-44C2-474BF98549A6}"/>
              </a:ext>
            </a:extLst>
          </p:cNvPr>
          <p:cNvSpPr txBox="1"/>
          <p:nvPr/>
        </p:nvSpPr>
        <p:spPr>
          <a:xfrm>
            <a:off x="5928188" y="3305175"/>
            <a:ext cx="57435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/>
              <a:t>Figure</a:t>
            </a:r>
            <a:r>
              <a:rPr lang="en-GB" sz="900" dirty="0"/>
              <a:t>. Monthly aggregated Reflectance (2022-2023), input to Random Forest. (Screenshot from RStudio)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B8DF3B-7172-AEF1-C6B1-A7005203408B}"/>
              </a:ext>
            </a:extLst>
          </p:cNvPr>
          <p:cNvSpPr txBox="1"/>
          <p:nvPr/>
        </p:nvSpPr>
        <p:spPr>
          <a:xfrm>
            <a:off x="5848349" y="3740727"/>
            <a:ext cx="552895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Random Forest </a:t>
            </a:r>
          </a:p>
          <a:p>
            <a:r>
              <a:rPr lang="de-DE" dirty="0"/>
              <a:t>+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problems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weighting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predictors</a:t>
            </a:r>
            <a:endParaRPr lang="de-DE" dirty="0"/>
          </a:p>
          <a:p>
            <a:r>
              <a:rPr lang="de-DE" dirty="0"/>
              <a:t>+ user-</a:t>
            </a:r>
            <a:r>
              <a:rPr lang="de-DE" dirty="0" err="1"/>
              <a:t>friendly</a:t>
            </a:r>
            <a:r>
              <a:rPr lang="de-DE" dirty="0"/>
              <a:t>, 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Monotemporal </a:t>
            </a:r>
            <a:r>
              <a:rPr lang="de-DE" dirty="0" err="1"/>
              <a:t>Species</a:t>
            </a:r>
            <a:r>
              <a:rPr lang="de-DE" dirty="0"/>
              <a:t> </a:t>
            </a:r>
            <a:r>
              <a:rPr lang="de-DE" dirty="0" err="1"/>
              <a:t>Inventories</a:t>
            </a:r>
            <a:r>
              <a:rPr lang="de-DE" dirty="0"/>
              <a:t> </a:t>
            </a:r>
          </a:p>
          <a:p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Expectable</a:t>
            </a:r>
            <a:r>
              <a:rPr lang="de-DE" dirty="0">
                <a:sym typeface="Wingdings" panose="05000000000000000000" pitchFamily="2" charset="2"/>
              </a:rPr>
              <a:t> Overall </a:t>
            </a:r>
            <a:r>
              <a:rPr lang="de-DE" dirty="0" err="1">
                <a:sym typeface="Wingdings" panose="05000000000000000000" pitchFamily="2" charset="2"/>
              </a:rPr>
              <a:t>Species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Richness</a:t>
            </a:r>
            <a:r>
              <a:rPr lang="de-DE" dirty="0">
                <a:sym typeface="Wingdings" panose="05000000000000000000" pitchFamily="2" charset="2"/>
              </a:rPr>
              <a:t> (</a:t>
            </a:r>
            <a:r>
              <a:rPr lang="de-DE" dirty="0" err="1">
                <a:sym typeface="Wingdings" panose="05000000000000000000" pitchFamily="2" charset="2"/>
              </a:rPr>
              <a:t>no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phenology</a:t>
            </a:r>
            <a:r>
              <a:rPr lang="de-DE" dirty="0">
                <a:sym typeface="Wingdings" panose="05000000000000000000" pitchFamily="2" charset="2"/>
              </a:rPr>
              <a:t>)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5895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3D8FB-8EE9-4C05-B715-06B33F1B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Response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E6399-A5F8-904F-8E7C-3542D0DCF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4661983" cy="3840369"/>
          </a:xfrm>
        </p:spPr>
        <p:txBody>
          <a:bodyPr>
            <a:normAutofit/>
          </a:bodyPr>
          <a:lstStyle/>
          <a:p>
            <a:r>
              <a:rPr lang="de-DE" sz="2000" dirty="0" err="1"/>
              <a:t>Species</a:t>
            </a:r>
            <a:r>
              <a:rPr lang="de-DE" sz="2000" dirty="0"/>
              <a:t> </a:t>
            </a:r>
            <a:r>
              <a:rPr lang="de-DE" sz="2000" dirty="0" err="1"/>
              <a:t>inventories</a:t>
            </a:r>
            <a:r>
              <a:rPr lang="de-DE" sz="2000" dirty="0"/>
              <a:t> </a:t>
            </a:r>
            <a:r>
              <a:rPr lang="de-DE" sz="2000" dirty="0" err="1"/>
              <a:t>sampled</a:t>
            </a:r>
            <a:r>
              <a:rPr lang="de-DE" sz="2000" dirty="0"/>
              <a:t> </a:t>
            </a:r>
            <a:br>
              <a:rPr lang="de-DE" sz="2000" dirty="0"/>
            </a:br>
            <a:r>
              <a:rPr lang="de-DE" sz="2000" dirty="0"/>
              <a:t>mono-temporal in </a:t>
            </a:r>
            <a:r>
              <a:rPr lang="de-DE" sz="2000" b="1" dirty="0"/>
              <a:t>May 2022 and April 2023</a:t>
            </a:r>
          </a:p>
          <a:p>
            <a:r>
              <a:rPr lang="de-DE" sz="2000" dirty="0" err="1"/>
              <a:t>Species</a:t>
            </a:r>
            <a:r>
              <a:rPr lang="de-DE" sz="2000" dirty="0"/>
              <a:t> </a:t>
            </a:r>
            <a:r>
              <a:rPr lang="de-DE" sz="2000" dirty="0" err="1"/>
              <a:t>Number</a:t>
            </a:r>
            <a:r>
              <a:rPr lang="de-DE" sz="2000" dirty="0"/>
              <a:t> (</a:t>
            </a:r>
            <a:r>
              <a:rPr lang="de-DE" sz="2000" dirty="0" err="1"/>
              <a:t>specn</a:t>
            </a:r>
            <a:r>
              <a:rPr lang="de-DE" sz="2000" dirty="0"/>
              <a:t>) </a:t>
            </a:r>
            <a:r>
              <a:rPr lang="de-DE" sz="2000" dirty="0" err="1"/>
              <a:t>closest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„Normalverteilung“</a:t>
            </a:r>
          </a:p>
          <a:p>
            <a:r>
              <a:rPr lang="de-DE" sz="2000" dirty="0"/>
              <a:t>Best Response Variable, </a:t>
            </a:r>
            <a:r>
              <a:rPr lang="de-DE" sz="2000" dirty="0" err="1"/>
              <a:t>followed</a:t>
            </a:r>
            <a:r>
              <a:rPr lang="de-DE" sz="2000" dirty="0"/>
              <a:t> </a:t>
            </a:r>
            <a:r>
              <a:rPr lang="de-DE" sz="2000" dirty="0" err="1"/>
              <a:t>by</a:t>
            </a:r>
            <a:r>
              <a:rPr lang="de-DE" sz="2000" dirty="0"/>
              <a:t> Shannon Index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7D1B81-7C0E-A754-3844-8126A649B75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Alpha </a:t>
            </a:r>
            <a:r>
              <a:rPr lang="de-DE" dirty="0" err="1"/>
              <a:t>Diversity</a:t>
            </a:r>
            <a:endParaRPr lang="de-D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4905C1-DC8D-5165-F3C7-C3804D17735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 dirty="0"/>
              <a:t>Name des Vortragenden, Institut, Datum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6ADE646-27AE-4864-C22A-8D7AAE88B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930" y="1927612"/>
            <a:ext cx="6185647" cy="432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288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665CF-4026-BC4B-8E61-DDD3D760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Study Sites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3752B-08B6-BA3A-6A22-5CBFB452A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Training and Testing with data from Lower Franconia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72202D-621D-AB4B-D21D-2B093AD259FD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GB" dirty="0"/>
              <a:t>Mowing Frequency, DOY of first Cut as additional Predictors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341802-C31A-8523-3F04-C526FCF3DC39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 dirty="0"/>
              <a:t>Training and Testing with data from Lower Franconia and </a:t>
            </a:r>
            <a:r>
              <a:rPr lang="en-GB" dirty="0" err="1"/>
              <a:t>Ammer</a:t>
            </a:r>
            <a:r>
              <a:rPr lang="en-GB" dirty="0"/>
              <a:t> Catchment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A35C34C-E2E9-4F89-8B98-C9925C566B2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 dirty="0"/>
              <a:t>Random Forest Predictors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33E7CD6-0EE0-A03B-6952-AFB0450AE39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 dirty="0"/>
              <a:t>Name des </a:t>
            </a:r>
            <a:r>
              <a:rPr lang="en-GB" dirty="0" err="1"/>
              <a:t>Vortragenden</a:t>
            </a:r>
            <a:r>
              <a:rPr lang="en-GB" dirty="0"/>
              <a:t>, </a:t>
            </a:r>
            <a:r>
              <a:rPr lang="en-GB" dirty="0" err="1"/>
              <a:t>Institut</a:t>
            </a:r>
            <a:r>
              <a:rPr lang="en-GB" dirty="0"/>
              <a:t>, Datum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C736FF7-DB76-4887-770A-851F417B0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326" y="2919538"/>
            <a:ext cx="3320037" cy="23477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1D4243C-39C0-FD77-E27D-4D67A0F019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024" y="2997775"/>
            <a:ext cx="3161952" cy="22359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B6F09BE-B57D-777A-B35F-56F14E964D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6024" y="2935081"/>
            <a:ext cx="3250607" cy="229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27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56DC6E-8A8E-C767-A811-7425F6CD1BE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Sophie Reinermann, German Remote Sensing Data Center (DFD-LAX), 13.09.2022</a:t>
            </a:r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B8B3B8-7143-0D81-65AA-0784173998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5" t="7879" r="6249" b="6667"/>
          <a:stretch/>
        </p:blipFill>
        <p:spPr>
          <a:xfrm>
            <a:off x="1331768" y="55281"/>
            <a:ext cx="9528463" cy="632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56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665CF-4026-BC4B-8E61-DDD3D760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Study Sites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3752B-08B6-BA3A-6A22-5CBFB452A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Training and Testing with data from Lower Franconia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72202D-621D-AB4B-D21D-2B093AD259FD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GB" dirty="0"/>
              <a:t>Mowing Frequency, DOY of first Cut as additional Predictors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341802-C31A-8523-3F04-C526FCF3DC39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 dirty="0"/>
              <a:t>Training and Testing with data from Lower Franconia and </a:t>
            </a:r>
            <a:r>
              <a:rPr lang="en-GB" dirty="0" err="1"/>
              <a:t>Ammer</a:t>
            </a:r>
            <a:r>
              <a:rPr lang="en-GB" dirty="0"/>
              <a:t> Catchment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A35C34C-E2E9-4F89-8B98-C9925C566B2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 dirty="0"/>
              <a:t>Random Forest Predictors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33E7CD6-0EE0-A03B-6952-AFB0450AE39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 dirty="0"/>
              <a:t>Name des </a:t>
            </a:r>
            <a:r>
              <a:rPr lang="en-GB" dirty="0" err="1"/>
              <a:t>Vortragenden</a:t>
            </a:r>
            <a:r>
              <a:rPr lang="en-GB" dirty="0"/>
              <a:t>, </a:t>
            </a:r>
            <a:r>
              <a:rPr lang="en-GB" dirty="0" err="1"/>
              <a:t>Institut</a:t>
            </a:r>
            <a:r>
              <a:rPr lang="en-GB" dirty="0"/>
              <a:t>, Datum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C736FF7-DB76-4887-770A-851F417B0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326" y="2919538"/>
            <a:ext cx="3320037" cy="23477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1D4243C-39C0-FD77-E27D-4D67A0F019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024" y="2997775"/>
            <a:ext cx="3161952" cy="22359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B6F09BE-B57D-777A-B35F-56F14E964D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6024" y="2935081"/>
            <a:ext cx="3250607" cy="229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424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CC3DE-E722-0BD1-F1C6-7CAD441BE9C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pic>
        <p:nvPicPr>
          <p:cNvPr id="6" name="Picture 5" descr="A map of a forest&#10;&#10;Description automatically generated">
            <a:extLst>
              <a:ext uri="{FF2B5EF4-FFF2-40B4-BE49-F238E27FC236}">
                <a16:creationId xmlns:a16="http://schemas.microsoft.com/office/drawing/2014/main" id="{0FB81ADA-AAE6-FB93-ACA8-949233F9FF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7" t="5455" r="6356" b="3333"/>
          <a:stretch/>
        </p:blipFill>
        <p:spPr>
          <a:xfrm>
            <a:off x="1612322" y="55281"/>
            <a:ext cx="8967355" cy="633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45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665CF-4026-BC4B-8E61-DDD3D760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Study Sites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3752B-08B6-BA3A-6A22-5CBFB452A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Training and Testing with data from Lower Franconia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72202D-621D-AB4B-D21D-2B093AD259FD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GB" dirty="0"/>
              <a:t>Mowing Frequency, DOY of first Cut as additional Predictors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341802-C31A-8523-3F04-C526FCF3DC39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 dirty="0"/>
              <a:t>Training and Testing with data from Lower Franconia and </a:t>
            </a:r>
            <a:r>
              <a:rPr lang="en-GB" dirty="0" err="1"/>
              <a:t>Ammer</a:t>
            </a:r>
            <a:r>
              <a:rPr lang="en-GB" dirty="0"/>
              <a:t> Catchment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A35C34C-E2E9-4F89-8B98-C9925C566B2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 dirty="0"/>
              <a:t>Random Forest Predictors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33E7CD6-0EE0-A03B-6952-AFB0450AE39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 dirty="0"/>
              <a:t>Name des </a:t>
            </a:r>
            <a:r>
              <a:rPr lang="en-GB" dirty="0" err="1"/>
              <a:t>Vortragenden</a:t>
            </a:r>
            <a:r>
              <a:rPr lang="en-GB" dirty="0"/>
              <a:t>, </a:t>
            </a:r>
            <a:r>
              <a:rPr lang="en-GB" dirty="0" err="1"/>
              <a:t>Institut</a:t>
            </a:r>
            <a:r>
              <a:rPr lang="en-GB" dirty="0"/>
              <a:t>, Datum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C736FF7-DB76-4887-770A-851F417B0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326" y="2919538"/>
            <a:ext cx="3320037" cy="23477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1D4243C-39C0-FD77-E27D-4D67A0F019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024" y="2997775"/>
            <a:ext cx="3161952" cy="22359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B6F09BE-B57D-777A-B35F-56F14E964D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6024" y="2935081"/>
            <a:ext cx="3250607" cy="229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64082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">
  <a:themeElements>
    <a:clrScheme name="DLR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00658B"/>
      </a:accent1>
      <a:accent2>
        <a:srgbClr val="F8DE53"/>
      </a:accent2>
      <a:accent3>
        <a:srgbClr val="0094A8"/>
      </a:accent3>
      <a:accent4>
        <a:srgbClr val="B7D260"/>
      </a:accent4>
      <a:accent5>
        <a:srgbClr val="5F98CB"/>
      </a:accent5>
      <a:accent6>
        <a:srgbClr val="B1B1B1"/>
      </a:accent6>
      <a:hlink>
        <a:srgbClr val="00B0F0"/>
      </a:hlink>
      <a:folHlink>
        <a:srgbClr val="00658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Blau 1">
      <a:srgbClr val="00658B"/>
    </a:custClr>
    <a:custClr name="Blau 2">
      <a:srgbClr val="3B98CB"/>
    </a:custClr>
    <a:custClr name="Blau 3">
      <a:srgbClr val="6CB9DC"/>
    </a:custClr>
    <a:custClr name="Blau 4">
      <a:srgbClr val="A7D3EC"/>
    </a:custClr>
    <a:custClr name="Blau 5">
      <a:srgbClr val="D1E8FA"/>
    </a:custClr>
    <a:custClr name="Gelb 1">
      <a:srgbClr val="D2AE3D"/>
    </a:custClr>
    <a:custClr name="Gelb 2">
      <a:srgbClr val="F2CD51"/>
    </a:custClr>
    <a:custClr name="Gelb 3">
      <a:srgbClr val="F8DE53"/>
    </a:custClr>
    <a:custClr name="Gelb 4">
      <a:srgbClr val="FCEA7A"/>
    </a:custClr>
    <a:custClr name="Gelb 5">
      <a:srgbClr val="FFF8BE"/>
    </a:custClr>
    <a:custClr name="Grün 1">
      <a:srgbClr val="82A043"/>
    </a:custClr>
    <a:custClr name="Grün 2">
      <a:srgbClr val="A6BF51"/>
    </a:custClr>
    <a:custClr name="Grün 3">
      <a:srgbClr val="CAD55C"/>
    </a:custClr>
    <a:custClr name="Grün 4">
      <a:srgbClr val="D9DF78"/>
    </a:custClr>
    <a:custClr name="Grün 5">
      <a:srgbClr val="E6EAAF"/>
    </a:custClr>
    <a:custClr name="Grau 1">
      <a:srgbClr val="666666"/>
    </a:custClr>
    <a:custClr name="Grau 2">
      <a:srgbClr val="868585"/>
    </a:custClr>
    <a:custClr name="Grau 3">
      <a:srgbClr val="B1B1B1"/>
    </a:custClr>
    <a:custClr name="Grau 4">
      <a:srgbClr val="CFCFCF"/>
    </a:custClr>
    <a:custClr name="Grau 5">
      <a:srgbClr val="EBEBEB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">
  <a:themeElements>
    <a:clrScheme name="DLR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00658B"/>
      </a:accent1>
      <a:accent2>
        <a:srgbClr val="F8DE53"/>
      </a:accent2>
      <a:accent3>
        <a:srgbClr val="0094A8"/>
      </a:accent3>
      <a:accent4>
        <a:srgbClr val="B7D260"/>
      </a:accent4>
      <a:accent5>
        <a:srgbClr val="5F98CB"/>
      </a:accent5>
      <a:accent6>
        <a:srgbClr val="B1B1B1"/>
      </a:accent6>
      <a:hlink>
        <a:srgbClr val="00B0F0"/>
      </a:hlink>
      <a:folHlink>
        <a:srgbClr val="00658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1035</Words>
  <Application>Microsoft Office PowerPoint</Application>
  <PresentationFormat>Widescreen</PresentationFormat>
  <Paragraphs>313</Paragraphs>
  <Slides>21</Slides>
  <Notes>15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Palatino Linotype</vt:lpstr>
      <vt:lpstr>Wingdings</vt:lpstr>
      <vt:lpstr>1_Office</vt:lpstr>
      <vt:lpstr>2_Office</vt:lpstr>
      <vt:lpstr>Floral biodiversity estimation of grasslands in Franconia using Sentinel-2</vt:lpstr>
      <vt:lpstr>Topics</vt:lpstr>
      <vt:lpstr>Workflow</vt:lpstr>
      <vt:lpstr>Response Variable</vt:lpstr>
      <vt:lpstr>Study Sites</vt:lpstr>
      <vt:lpstr>PowerPoint Presentation</vt:lpstr>
      <vt:lpstr>Study Sites</vt:lpstr>
      <vt:lpstr>PowerPoint Presentation</vt:lpstr>
      <vt:lpstr>Study Sites</vt:lpstr>
      <vt:lpstr>PowerPoint Presentation</vt:lpstr>
      <vt:lpstr>Comparison of Alpha-Diversity Indices as  Response Variable</vt:lpstr>
      <vt:lpstr>S2 Time Series extracted at Center Pixel</vt:lpstr>
      <vt:lpstr>Monthly Compositing of S2 Reflectance per Band</vt:lpstr>
      <vt:lpstr>Comparison of Compositing Methods</vt:lpstr>
      <vt:lpstr>Comparison Training with and without samples  from Ammer Catchment</vt:lpstr>
      <vt:lpstr>RF trained with Mowing Data only</vt:lpstr>
      <vt:lpstr>RF trained with Reflectance and Mowing Data</vt:lpstr>
      <vt:lpstr>Prediction of Grassland Species Richness into space</vt:lpstr>
      <vt:lpstr>Conclusion</vt:lpstr>
      <vt:lpstr>Outlook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Grassland Research</dc:title>
  <dc:creator>Reinermann, Sophie</dc:creator>
  <cp:lastModifiedBy>Laura.Obrecht@bwedu.de</cp:lastModifiedBy>
  <cp:revision>68</cp:revision>
  <dcterms:created xsi:type="dcterms:W3CDTF">2023-01-13T10:20:23Z</dcterms:created>
  <dcterms:modified xsi:type="dcterms:W3CDTF">2024-03-18T11:21:40Z</dcterms:modified>
</cp:coreProperties>
</file>

<file path=docProps/thumbnail.jpeg>
</file>